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56" r:id="rId3"/>
    <p:sldId id="267" r:id="rId4"/>
    <p:sldId id="268" r:id="rId5"/>
    <p:sldId id="261" r:id="rId6"/>
    <p:sldId id="262" r:id="rId7"/>
    <p:sldId id="270" r:id="rId8"/>
    <p:sldId id="271" r:id="rId9"/>
    <p:sldId id="272" r:id="rId10"/>
    <p:sldId id="269" r:id="rId11"/>
    <p:sldId id="266" r:id="rId12"/>
    <p:sldId id="274" r:id="rId13"/>
    <p:sldId id="273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2AC5-3F6C-084C-A8F6-D7A6B8958B6F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41B3D-8FBB-2B48-8E7A-89F768DE3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22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41B3D-8FBB-2B48-8E7A-89F768DE3D2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7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2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0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30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13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2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25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996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6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7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1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72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45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75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61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8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7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2A3200-EF97-AC44-9FA1-BB1F3D52786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101634-9116-C647-9C3D-4EEA0B171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0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jpe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1%D1%80%D0%B5%D1%81%D1%82%D1%81%D0%BA%D0%B0%D1%8F_%D0%BE%D0%B1%D0%BB%D0%B0%D1%81%D1%82%D1%8C" TargetMode="External"/><Relationship Id="rId3" Type="http://schemas.openxmlformats.org/officeDocument/2006/relationships/hyperlink" Target="https://ru.wikipedia.org/wiki/4_%D0%B4%D0%B5%D0%BA%D0%B0%D0%B1%D1%80%D1%8F" TargetMode="External"/><Relationship Id="rId7" Type="http://schemas.openxmlformats.org/officeDocument/2006/relationships/hyperlink" Target="https://ru.wikisource.org/wiki/%D0%A3%D0%BA%D0%B0%D0%B7_%D0%9F%D1%80%D0%B5%D0%B7%D0%B8%D0%B4%D0%B8%D1%83%D0%BC%D0%B0_%D0%92%D0%A1_%D0%A1%D0%A1%D0%A1%D0%A0_%D0%BE%D1%82_8.01.1954_%D0%BE%D0%B1_%D1%83%D0%BF%D1%80%D0%B0%D0%B7%D0%B4%D0%BD%D0%B5%D0%BD%D0%B8%D0%B8_%D0%91%D0%B0%D1%80%D0%B0%D0%BD%D0%BE%D0%B2%D0%B8%D1%87%D1%81%D0%BA%D0%BE%D0%B9,_%D0%91%D0%BE%D0%B1%D1%80%D1%83%D0%B9%D1%81%D0%BA%D0%BE%D0%B9,_%D0%9F%D0%B8%D0%BD%D1%81%D0%BA%D0%BE%D0%B9,_%D0%9F%D0%BE%D0%BB%D0%B5%D1%81%D1%81%D0%BA%D0%BE%D0%B9_%D0%B8_%D0%9F%D0%BE%D0%BB%D0%BE%D1%86%D0%BA%D0%BE%D0%B9_%D0%BE%D0%B1%D0%BB%D0%B0%D1%81%D1%82%D0%B5%D0%B9_%D0%91%D0%B5%D0%BB%D0%BE%D1%80%D1%83%D1%81%D1%81%D0%BA%D0%BE%D0%B9_%D0%A1%D0%A1%D0%A0" TargetMode="External"/><Relationship Id="rId2" Type="http://schemas.openxmlformats.org/officeDocument/2006/relationships/hyperlink" Target="https://ru.wikipedia.org/wiki/%D0%91%D0%B5%D0%BB%D0%BE%D1%80%D1%83%D1%81%D1%81%D0%BA%D0%B0%D1%8F_%D0%A1%D0%A1%D0%A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54_%D0%B3%D0%BE%D0%B4" TargetMode="External"/><Relationship Id="rId5" Type="http://schemas.openxmlformats.org/officeDocument/2006/relationships/hyperlink" Target="https://ru.wikipedia.org/wiki/8_%D1%8F%D0%BD%D0%B2%D0%B0%D1%80%D1%8F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s://ru.wikipedia.org/wiki/1939_%D0%B3%D0%BE%D0%B4" TargetMode="Externa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E%D0%B1%D1%80%D1%83%D0%B9%D1%81%D0%B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E%D1%82%D0%B5%D1%87%D0%B5%D1%81%D1%82%D0%B2%D0%B5%D0%BD%D0%BD%D0%B0%D1%8F_%D0%B2%D0%BE%D0%B9%D0%BD%D0%B0_1812_%D0%B3%D0%BE%D0%B4%D0%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Прости меня дедушка.mp3" descr="Прости меня дедушка.mp3">
            <a:hlinkClick r:id="" action="ppaction://media"/>
            <a:extLst>
              <a:ext uri="{FF2B5EF4-FFF2-40B4-BE49-F238E27FC236}">
                <a16:creationId xmlns:a16="http://schemas.microsoft.com/office/drawing/2014/main" id="{44D99F01-0294-7346-A7AE-2A5FA9A2B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1" name="Прости меня дедушка.mp3" descr="Прости меня дедушка.mp3">
            <a:hlinkClick r:id="" action="ppaction://media"/>
            <a:extLst>
              <a:ext uri="{FF2B5EF4-FFF2-40B4-BE49-F238E27FC236}">
                <a16:creationId xmlns:a16="http://schemas.microsoft.com/office/drawing/2014/main" id="{46518EC3-A14B-E242-9890-5A09F8AE2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025" name="Picture 1" descr="page1image49485504">
            <a:extLst>
              <a:ext uri="{FF2B5EF4-FFF2-40B4-BE49-F238E27FC236}">
                <a16:creationId xmlns:a16="http://schemas.microsoft.com/office/drawing/2014/main" id="{8C871870-88B0-424A-B153-937314007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/>
          <a:stretch/>
        </p:blipFill>
        <p:spPr bwMode="auto">
          <a:xfrm>
            <a:off x="753762" y="658146"/>
            <a:ext cx="10639167" cy="55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1image49485504">
            <a:extLst>
              <a:ext uri="{FF2B5EF4-FFF2-40B4-BE49-F238E27FC236}">
                <a16:creationId xmlns:a16="http://schemas.microsoft.com/office/drawing/2014/main" id="{08501BAE-93C1-2746-B80A-5E74EB0C9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/>
          <a:stretch/>
        </p:blipFill>
        <p:spPr bwMode="auto">
          <a:xfrm>
            <a:off x="753762" y="616259"/>
            <a:ext cx="10860169" cy="571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8DA36-B392-1340-87A3-344038835A67}"/>
              </a:ext>
            </a:extLst>
          </p:cNvPr>
          <p:cNvSpPr txBox="1"/>
          <p:nvPr/>
        </p:nvSpPr>
        <p:spPr>
          <a:xfrm>
            <a:off x="2324205" y="2100708"/>
            <a:ext cx="714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Республиканский конкурс проектов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"История моей семьи - Помним. Чтим. Гордимся."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417ECE-9150-534A-8F32-8A4A0B2430BC}"/>
              </a:ext>
            </a:extLst>
          </p:cNvPr>
          <p:cNvSpPr/>
          <p:nvPr/>
        </p:nvSpPr>
        <p:spPr>
          <a:xfrm>
            <a:off x="3025345" y="8939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Социально-гуманитарный колледж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учреждения образования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«Могилевский государственный университет имени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А.А.Кулешова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96FC85-56CD-3546-A6B6-92CB33898382}"/>
              </a:ext>
            </a:extLst>
          </p:cNvPr>
          <p:cNvSpPr/>
          <p:nvPr/>
        </p:nvSpPr>
        <p:spPr>
          <a:xfrm>
            <a:off x="2295373" y="3105835"/>
            <a:ext cx="7590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«ТОБОЙ ГОРДИТЬСЯ ВЕЧНО БУДЕМ»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879122-5C62-EE42-86D4-F36D7272E1D5}"/>
              </a:ext>
            </a:extLst>
          </p:cNvPr>
          <p:cNvSpPr/>
          <p:nvPr/>
        </p:nvSpPr>
        <p:spPr>
          <a:xfrm>
            <a:off x="3672299" y="4594563"/>
            <a:ext cx="5135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Автор: Гаврилова Валерия Анатольевна,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учащаяся группы ДОСШ-21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Руководитель: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Шунаева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Валентина Алексеевна, преподаватель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(29 8429826;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shunaeva16031973@vail.ru)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E2C032-76A5-0E44-9717-C0C0C390F55D}"/>
              </a:ext>
            </a:extLst>
          </p:cNvPr>
          <p:cNvSpPr/>
          <p:nvPr/>
        </p:nvSpPr>
        <p:spPr>
          <a:xfrm>
            <a:off x="2500751" y="3863125"/>
            <a:ext cx="7179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«Эхо Великой Отечественной войны в истории моей семьи»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014B48-1F85-5646-B485-343116609AEE}"/>
              </a:ext>
            </a:extLst>
          </p:cNvPr>
          <p:cNvSpPr/>
          <p:nvPr/>
        </p:nvSpPr>
        <p:spPr>
          <a:xfrm>
            <a:off x="4975013" y="3531797"/>
            <a:ext cx="184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НОМИНАЦИЯ</a:t>
            </a:r>
          </a:p>
        </p:txBody>
      </p:sp>
    </p:spTree>
    <p:extLst>
      <p:ext uri="{BB962C8B-B14F-4D97-AF65-F5344CB8AC3E}">
        <p14:creationId xmlns:p14="http://schemas.microsoft.com/office/powerpoint/2010/main" val="275347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1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EDD3B-5E51-0245-B965-8EE04800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236" y="1139795"/>
            <a:ext cx="3998701" cy="4578409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Как говорят, в жизни всегда есть место подвигу. Подвиг совершил и мой прадед.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	Когда во время боя, в окружение попал военный госпиталь, он путем умелых и решительных действий вывел из окружения раненых бойцов и медицинский состав.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	За это прадедушка был награжден орденом Славы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III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степени, который получил после войны, в 1967 году.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8B13D-EB2E-1D48-A029-ECB8AAB826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63" y="759251"/>
            <a:ext cx="3465048" cy="248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D874A-2FEE-524D-A233-5DE3D768B2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943" y="2001980"/>
            <a:ext cx="3317060" cy="249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E2FCEC-DBE6-A646-8AEE-85E04EA68D44}"/>
              </a:ext>
            </a:extLst>
          </p:cNvPr>
          <p:cNvSpPr/>
          <p:nvPr/>
        </p:nvSpPr>
        <p:spPr>
          <a:xfrm>
            <a:off x="955589" y="4621421"/>
            <a:ext cx="62038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Справочно</a:t>
            </a:r>
            <a:r>
              <a:rPr lang="ru-RU" b="1" i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ru-RU" i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Орден Славы — военный орден СССР, учреждён Указом Президиума Верховного Совета СССР от 8 ноября 1943 года. Награждаются лица рядового и сержантского состава Красной Армии, а в авиации и лица, имеющие звание младшего лейтенанта.</a:t>
            </a:r>
          </a:p>
        </p:txBody>
      </p:sp>
      <p:pic>
        <p:nvPicPr>
          <p:cNvPr id="6148" name="Picture 4" descr="Изображение третьей степени награды">
            <a:extLst>
              <a:ext uri="{FF2B5EF4-FFF2-40B4-BE49-F238E27FC236}">
                <a16:creationId xmlns:a16="http://schemas.microsoft.com/office/drawing/2014/main" id="{2172EA31-E9BA-C44A-8A12-8448B133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69" y="926942"/>
            <a:ext cx="1185362" cy="215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7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17747C98-2084-B249-A8A7-1A97117F9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747512"/>
            <a:ext cx="8030713" cy="498615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2200" b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общей сложности, за время существования бригады, впоследствии полка, в тылу врагу были нанесены значительные потери в живой силе и боевой технике. Вот их боевой счет: подбито и подорвано автомашин и мотоциклов – 191, самолетов – 9, железнодорожных мостов – 2, шоссейных мостов – 67, железнодорожного пути – 12 километров, рельсов – 2283, телефонно-телеграфной линии связи – 72 километра, пушек и танков – 4, паровозов – 26, уничтожено предприятий, работавших на нужды оккупантов – 2,  разгромлено вражеских гарнизонов – 12, спущено под откос железнодорожных эшелонов с живой силой и техникой – 44, убито и ранено много солдат и офицеров противника. Захвачено большое количество вражеского оружия и боеприпасов, взято в плен 24 гитлеровца, в том числе 13 офицеров. </a:t>
            </a:r>
          </a:p>
          <a:p>
            <a:pPr marL="0" indent="0" algn="just">
              <a:buNone/>
            </a:pPr>
            <a:r>
              <a:rPr lang="ru-RU" sz="2200" b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Я горжусь тем, что в этот боевой счет внес свой вклад и мой прадед наряду с тысячами партизан. </a:t>
            </a:r>
          </a:p>
        </p:txBody>
      </p:sp>
      <p:pic>
        <p:nvPicPr>
          <p:cNvPr id="7" name="Picture 9" descr="1304501984_2becffe541ca">
            <a:extLst>
              <a:ext uri="{FF2B5EF4-FFF2-40B4-BE49-F238E27FC236}">
                <a16:creationId xmlns:a16="http://schemas.microsoft.com/office/drawing/2014/main" id="{75D5067A-0AB1-484A-8A43-BFA615D79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2"/>
          <a:stretch/>
        </p:blipFill>
        <p:spPr>
          <a:xfrm rot="2238922">
            <a:off x="11581682" y="-1441672"/>
            <a:ext cx="550096" cy="3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201875759_50639_3">
            <a:extLst>
              <a:ext uri="{FF2B5EF4-FFF2-40B4-BE49-F238E27FC236}">
                <a16:creationId xmlns:a16="http://schemas.microsoft.com/office/drawing/2014/main" id="{0A05D8DE-84FA-7B4D-96F4-24263338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98575">
            <a:off x="9430136" y="4170680"/>
            <a:ext cx="1874439" cy="178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Агитационный плакат «Да здравствуют наши отважные партизаны и партизанки!».  СССР, 1944 год — Маленькие истории">
            <a:extLst>
              <a:ext uri="{FF2B5EF4-FFF2-40B4-BE49-F238E27FC236}">
                <a16:creationId xmlns:a16="http://schemas.microsoft.com/office/drawing/2014/main" id="{294FE9CD-9236-5C46-80FA-3B6C216C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498">
            <a:off x="8935215" y="1146766"/>
            <a:ext cx="2372516" cy="157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Глава 2 Вклад белорусских партизан и подпольщиков в достижение Победы .  Вклад белорусского народа в Победу в Великой Отечественной войне">
            <a:extLst>
              <a:ext uri="{FF2B5EF4-FFF2-40B4-BE49-F238E27FC236}">
                <a16:creationId xmlns:a16="http://schemas.microsoft.com/office/drawing/2014/main" id="{6B4E2A9E-89BA-B346-825E-A0450F8CB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84" y="2794025"/>
            <a:ext cx="2706974" cy="15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8000">
        <p15:prstTrans prst="pageCurlDouble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FE0705-4DE2-6A48-A5F5-553D2BB8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856" y="531951"/>
            <a:ext cx="6013720" cy="3318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2000" b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После расформирования полка, в 1944 году, отобрали тех, кому предстояло работать, налаживать и организовывать мирную жизнь в освобожденном районе. Остальные, преимущественно молодежь, - в ряды армии, продолжая громить врага! </a:t>
            </a:r>
          </a:p>
          <a:p>
            <a:pPr marL="0" indent="0" algn="just">
              <a:buNone/>
            </a:pPr>
            <a:r>
              <a:rPr lang="ru-RU" sz="2000" b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Прадедушке предстояло остаться и налаживать мирную жизнь в родных </a:t>
            </a:r>
            <a:r>
              <a:rPr lang="ru-RU" sz="2000" b="1" dirty="0" err="1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Волосовичах</a:t>
            </a:r>
            <a:r>
              <a:rPr lang="ru-RU" sz="2000" b="1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Picture 4" descr="ГлавАгроном - Хлеб фронту! О работе аграрной отрасли народного хозяйства  СССР в годы Великой Отечественной войны">
            <a:extLst>
              <a:ext uri="{FF2B5EF4-FFF2-40B4-BE49-F238E27FC236}">
                <a16:creationId xmlns:a16="http://schemas.microsoft.com/office/drawing/2014/main" id="{9CB0DD6D-1681-444E-BA0D-76877D8B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029">
            <a:off x="7470791" y="1166227"/>
            <a:ext cx="3649191" cy="205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ельское хозяйство в Великую отечественную войну - Союз органического  земледелия">
            <a:extLst>
              <a:ext uri="{FF2B5EF4-FFF2-40B4-BE49-F238E27FC236}">
                <a16:creationId xmlns:a16="http://schemas.microsoft.com/office/drawing/2014/main" id="{E50AD6DF-534C-9F41-ADED-91B6D8E6B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0"/>
          <a:stretch/>
        </p:blipFill>
        <p:spPr bwMode="auto">
          <a:xfrm rot="996485">
            <a:off x="7456035" y="3601462"/>
            <a:ext cx="3559573" cy="207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к востанавливали СССР после войны | Новости Майкопа - БезФормата">
            <a:extLst>
              <a:ext uri="{FF2B5EF4-FFF2-40B4-BE49-F238E27FC236}">
                <a16:creationId xmlns:a16="http://schemas.microsoft.com/office/drawing/2014/main" id="{EC70C873-8B78-EC41-98CA-1183B4D5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45" y="3429000"/>
            <a:ext cx="3249970" cy="214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лхоз им М.И. Калинина">
            <a:extLst>
              <a:ext uri="{FF2B5EF4-FFF2-40B4-BE49-F238E27FC236}">
                <a16:creationId xmlns:a16="http://schemas.microsoft.com/office/drawing/2014/main" id="{C9634487-5BCE-2F42-934D-01E85FFB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2" y="3823171"/>
            <a:ext cx="3249970" cy="2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F2C008C3-59DD-CB42-A708-353E8FCA1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116" y="785339"/>
            <a:ext cx="4771766" cy="114323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</a:rPr>
              <a:t>МИРНАЯ ЖИЗНЬ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50AF0-77A1-9E4F-B0D2-E2BCDCA16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82290" y="1869989"/>
            <a:ext cx="4068678" cy="33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1163F7-5B5E-8E48-9F1E-8A8AC827A199}"/>
              </a:ext>
            </a:extLst>
          </p:cNvPr>
          <p:cNvSpPr/>
          <p:nvPr/>
        </p:nvSpPr>
        <p:spPr>
          <a:xfrm>
            <a:off x="1765837" y="5416536"/>
            <a:ext cx="279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Гетман В.Е. с женой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Ядей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2E4FDB-F281-3B48-9E26-06F88E19153E}"/>
              </a:ext>
            </a:extLst>
          </p:cNvPr>
          <p:cNvSpPr/>
          <p:nvPr/>
        </p:nvSpPr>
        <p:spPr>
          <a:xfrm>
            <a:off x="5239266" y="1439667"/>
            <a:ext cx="6000210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10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Вернувшись в деревню, в родной дом, к своей семье, первым делом прадед устроился на работу в колхоз «Красный партизан», которым на тот момент руководил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К.П.Орловский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49580" algn="just">
              <a:spcAft>
                <a:spcPts val="10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Предстояла огромная работа по восстановлению разрушенного сельского хозяйства за время оккупации. Где только не приходилось работать Владимиру Евгеньевичу: 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сельхозбригаде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МТФ, на строительстве коровников, зернохранилищ, клуба. </a:t>
            </a:r>
          </a:p>
          <a:p>
            <a:pPr indent="449580" algn="just">
              <a:spcAft>
                <a:spcPts val="10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Прадедушка пользовался авторитетом среди сельчан, был очень уважаемым человеком, вместе с моей прабабушкой Ядвигой вырастил пятерых детей, которые стали достойными людьми.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7000">
        <p15:prstTrans prst="pageCurlDouble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E44401-78C9-B54B-8031-431B95ED4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848" y="1035813"/>
            <a:ext cx="4039335" cy="52086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9 мая наша семья отмечает День Великой Победы и вспоминает о вкладе в нее моего прадедушки.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Благодаря тем, кто приблизил и завоевал Победу, мы можем жить, учиться, работать, радоваться каждому дню, быть достойными продолжателями дела наших предков.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DD1C73-77CB-4041-BFA8-009A0DE8C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56669" y="821853"/>
            <a:ext cx="312166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E86DF-BD23-594F-BD47-6427CD74F1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709" y="2768590"/>
            <a:ext cx="3274695" cy="307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3E582-9192-754A-A721-5DB9FAE2B4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7142" y="2088292"/>
            <a:ext cx="3083986" cy="212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943ABB-EAA4-A343-A4B0-5B43C7204A7B}"/>
              </a:ext>
            </a:extLst>
          </p:cNvPr>
          <p:cNvSpPr/>
          <p:nvPr/>
        </p:nvSpPr>
        <p:spPr>
          <a:xfrm>
            <a:off x="428246" y="5822185"/>
            <a:ext cx="3773169" cy="42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Удостоверения к юбилейным медалям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9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Спиральный блокнот стоковое фото ©Pakhnyushchyy 1628753">
            <a:extLst>
              <a:ext uri="{FF2B5EF4-FFF2-40B4-BE49-F238E27FC236}">
                <a16:creationId xmlns:a16="http://schemas.microsoft.com/office/drawing/2014/main" id="{7BC2E0D9-1B40-3441-9C73-FB7AFF77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33" y="656682"/>
            <a:ext cx="8266669" cy="55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1EEF520-5385-CD49-A2A5-561FCCF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109" y="1348318"/>
            <a:ext cx="3225113" cy="412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Я горжусь, что мой прадедушка,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Гетман Владимир Евгеньевич,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был одним из тех, кто защищал нашу Родину и внес свой вклад в Победу!</a:t>
            </a:r>
            <a:endParaRPr lang="ru-RU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E7451A-49EA-8944-8BFE-0B620BCA5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718" t="3932" r="9521" b="1"/>
          <a:stretch/>
        </p:blipFill>
        <p:spPr bwMode="auto">
          <a:xfrm rot="20825627">
            <a:off x="2719079" y="1986805"/>
            <a:ext cx="2154442" cy="238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889DF-D38D-EE4D-91E9-3478AF817F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640176">
            <a:off x="2165947" y="1119080"/>
            <a:ext cx="1181791" cy="1700565"/>
          </a:xfrm>
          <a:prstGeom prst="rect">
            <a:avLst/>
          </a:prstGeom>
          <a:effectLst>
            <a:glow rad="262542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prst="relaxedInset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FF2135-4439-014D-8FDB-897128ECC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1024347">
            <a:off x="2041969" y="3845736"/>
            <a:ext cx="2319939" cy="193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246" name="Picture 6" descr="Download переплёте images for free">
            <a:extLst>
              <a:ext uri="{FF2B5EF4-FFF2-40B4-BE49-F238E27FC236}">
                <a16:creationId xmlns:a16="http://schemas.microsoft.com/office/drawing/2014/main" id="{EB3F3ACA-4421-6346-94AA-C7833BDB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6" b="100000" l="0" r="100000">
                        <a14:foregroundMark x1="14943" y1="75130" x2="14943" y2="75130"/>
                        <a14:foregroundMark x1="9579" y1="74093" x2="9579" y2="74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371">
            <a:off x="8950234" y="4262240"/>
            <a:ext cx="2457032" cy="18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4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C9683-2811-7349-B853-86CDEEBA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Список использованных источников</a:t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329ED-DEBD-0E44-8E19-4EC40932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58078"/>
            <a:ext cx="9601196" cy="3318936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1.Акушевич Е.Г. Огни в родных лесах. – Минск: Беларусь, 1987– 206 с.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2. Волчок, Г.И. Партизанское движение Могилевской области в годы ВОВ (1941-1944). – Мог.: МГУ им. А.А. Кулешова, 2004 – 40с.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3.Книга –  «</a:t>
            </a:r>
            <a:r>
              <a:rPr lang="be-BY" dirty="0">
                <a:solidFill>
                  <a:schemeClr val="accent5">
                    <a:lumMod val="50000"/>
                  </a:schemeClr>
                </a:solidFill>
              </a:rPr>
              <a:t>Памяць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»</a:t>
            </a:r>
            <a:r>
              <a:rPr lang="be-BY" dirty="0">
                <a:solidFill>
                  <a:schemeClr val="accent5">
                    <a:lumMod val="50000"/>
                  </a:schemeClr>
                </a:solidFill>
              </a:rPr>
              <a:t> Кіраўскі раён.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be-BY" dirty="0">
                <a:solidFill>
                  <a:schemeClr val="accent5">
                    <a:lumMod val="50000"/>
                  </a:schemeClr>
                </a:solidFill>
              </a:rPr>
              <a:t>Мінск : Вышэйшая школа,1997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be-BY" dirty="0">
                <a:solidFill>
                  <a:schemeClr val="accent5">
                    <a:lumMod val="50000"/>
                  </a:schemeClr>
                </a:solidFill>
              </a:rPr>
              <a:t>445 с.  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4.Кравченко И.С., Залесский А.И. Белорусский народ в годы Великой Отечественной войны. – Минск, 1959 –  145с.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67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>
            <a:extLst>
              <a:ext uri="{FF2B5EF4-FFF2-40B4-BE49-F238E27FC236}">
                <a16:creationId xmlns:a16="http://schemas.microsoft.com/office/drawing/2014/main" id="{6B9A11FF-E9A5-7641-A4C4-073450478345}"/>
              </a:ext>
            </a:extLst>
          </p:cNvPr>
          <p:cNvSpPr/>
          <p:nvPr/>
        </p:nvSpPr>
        <p:spPr>
          <a:xfrm>
            <a:off x="2627870" y="1569308"/>
            <a:ext cx="6944498" cy="371938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81C60-03ED-EF47-98ED-7DBDB046C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870" y="2032688"/>
            <a:ext cx="6944498" cy="2817340"/>
          </a:xfr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77F320-36B9-FB40-9254-2EFAB7CF527D}"/>
              </a:ext>
            </a:extLst>
          </p:cNvPr>
          <p:cNvSpPr/>
          <p:nvPr/>
        </p:nvSpPr>
        <p:spPr>
          <a:xfrm>
            <a:off x="3048000" y="213633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нашей семье с трепетом относятся к теме войны, </a:t>
            </a:r>
          </a:p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так как моему прадеду, </a:t>
            </a:r>
          </a:p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Гетману Владимиру Евгеньевичу,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пришлось пережить все жестокости и трудности </a:t>
            </a:r>
          </a:p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военного лихолетья. </a:t>
            </a:r>
            <a:b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Кем  был мой прадед? Как он попал на войну? </a:t>
            </a:r>
          </a:p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Где воевал? За что получил награду? </a:t>
            </a:r>
          </a:p>
          <a:p>
            <a:pPr algn="ct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Как сложилась его дальнейшая судьба?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723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3275FB-F18B-2D48-B8E5-F890BB085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256" y="2438172"/>
            <a:ext cx="4848086" cy="3482999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Родился в 1912 году, в деревне </a:t>
            </a:r>
            <a:r>
              <a:rPr lang="ru-RU" sz="6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Местковичи</a:t>
            </a: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6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Жабчицкого</a:t>
            </a: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района </a:t>
            </a:r>
            <a:r>
              <a:rPr lang="ru-RU" sz="6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Пинской</a:t>
            </a: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области. </a:t>
            </a:r>
          </a:p>
          <a:p>
            <a:pPr marL="0" indent="0" algn="just">
              <a:buNone/>
            </a:pP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Воспитывался матерью, которая впоследствии отдала его в интернат, где он получил образование 4</a:t>
            </a:r>
            <a:r>
              <a:rPr lang="en-US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6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класса. </a:t>
            </a:r>
          </a:p>
          <a:p>
            <a:pPr marL="0" indent="0" algn="just">
              <a:buNone/>
            </a:pP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9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Справочно</a:t>
            </a:r>
            <a:r>
              <a:rPr lang="ru-RU" sz="49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49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Пинская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область, как административная единица на территории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2" tooltip="Белорусская ССР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Белорусской ССР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существовала с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3" tooltip="4 декабр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4 декабря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4" tooltip="1939 год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1939 года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 по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5" tooltip="8 январ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8</a:t>
            </a:r>
            <a:r>
              <a:rPr lang="en-US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5" tooltip="8 январ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5" tooltip="8 январ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января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 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6" tooltip="1954 год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1954 года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затем 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7" tooltip="s:Указ Президиума ВС СССР от 8.01.1954 об упразднении Барановичской, Бобруйской, Пинской, Полесской и Полоцкой областей Белорусской ССР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Указом Президиума Верховного совета СССР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была упразднена, а её административные районы вошли в состав </a:t>
            </a:r>
            <a:r>
              <a:rPr lang="ru-RU" sz="49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8" tooltip="Брестская област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Брестской области</a:t>
            </a:r>
            <a:r>
              <a:rPr lang="ru-RU" sz="4900" i="1" dirty="0"/>
              <a:t>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543C8-7498-BF47-9DA2-8F4E753631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2539" y="1427205"/>
            <a:ext cx="2782254" cy="4003590"/>
          </a:xfrm>
          <a:prstGeom prst="rect">
            <a:avLst/>
          </a:prstGeom>
          <a:effectLst>
            <a:glow rad="262542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prst="relaxedInset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BFB7C2-3AF0-0C4C-8D92-FDCFAA718D93}"/>
              </a:ext>
            </a:extLst>
          </p:cNvPr>
          <p:cNvSpPr/>
          <p:nvPr/>
        </p:nvSpPr>
        <p:spPr>
          <a:xfrm>
            <a:off x="4216733" y="1914952"/>
            <a:ext cx="5678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Гетман Владимир Евгеньевич</a:t>
            </a:r>
          </a:p>
        </p:txBody>
      </p:sp>
      <p:pic>
        <p:nvPicPr>
          <p:cNvPr id="1026" name="Picture 2" descr="Культурные достопримечательности Брестской области: Пинский район">
            <a:extLst>
              <a:ext uri="{FF2B5EF4-FFF2-40B4-BE49-F238E27FC236}">
                <a16:creationId xmlns:a16="http://schemas.microsoft.com/office/drawing/2014/main" id="{352456D8-E89B-9A42-A4B6-7B3DC93E6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06" y="3048776"/>
            <a:ext cx="2654406" cy="26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5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4000">
        <p15:prstTrans prst="pageCurlDoubl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C068B-2A82-0448-8130-8ED14FA9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88" y="5224683"/>
            <a:ext cx="3176921" cy="193350"/>
          </a:xfrm>
        </p:spPr>
        <p:txBody>
          <a:bodyPr>
            <a:noAutofit/>
          </a:bodyPr>
          <a:lstStyle/>
          <a:p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Бобруйская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крепость, Беларусь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FF0A4-8C0B-314C-A9ED-92AC64D6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8" y="698214"/>
            <a:ext cx="10447362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Служить прадедушке пришлось 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Бобруйской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крепости, затем в Кутаиси. 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Отсюда, из западной Грузии, в звании старшина, был мобилизован на советско-финскую войну 1939-1940 года, где получил ранение. Дальнейшую службу проходил в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Бобруйской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крепости, где и встретил начало </a:t>
            </a:r>
            <a:r>
              <a:rPr lang="ru-RU" sz="20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Великой Отечественной </a:t>
            </a:r>
            <a:r>
              <a:rPr lang="ru-RU" sz="20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войны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Бобруйская крепость, Беларусь: история, описание, фото">
            <a:extLst>
              <a:ext uri="{FF2B5EF4-FFF2-40B4-BE49-F238E27FC236}">
                <a16:creationId xmlns:a16="http://schemas.microsoft.com/office/drawing/2014/main" id="{C7BDC75A-4D3D-B24C-94D4-CFFCABE8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0" y="2596534"/>
            <a:ext cx="3264072" cy="245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395601-A497-3E41-B9C6-60D062238463}"/>
              </a:ext>
            </a:extLst>
          </p:cNvPr>
          <p:cNvSpPr/>
          <p:nvPr/>
        </p:nvSpPr>
        <p:spPr>
          <a:xfrm>
            <a:off x="4501704" y="3001487"/>
            <a:ext cx="67591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Справочно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историческая крепость в городе 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3" tooltip="Бобруйск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Бобруйске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Строительство начато в 1810 году, крепость сыграла существенную роль в 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Отечественной войне 1812 года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2002 году памятник истории и архитектуры «</a:t>
            </a:r>
            <a:r>
              <a:rPr lang="ru-RU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Бобруйская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крепость» был внесён в Государственный список историко-культурных ценностей Республики Беларусь и отнесён к ценностям республиканского значения.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6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4000">
        <p15:prstTrans prst="pageCurlDoubl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ge1image49485504">
            <a:extLst>
              <a:ext uri="{FF2B5EF4-FFF2-40B4-BE49-F238E27FC236}">
                <a16:creationId xmlns:a16="http://schemas.microsoft.com/office/drawing/2014/main" id="{6E7AB3B3-52EC-2948-89A8-F167C5A35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/>
          <a:stretch/>
        </p:blipFill>
        <p:spPr bwMode="auto">
          <a:xfrm>
            <a:off x="776416" y="650348"/>
            <a:ext cx="10639167" cy="55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евый столбик (сверху вниз): немецкая танковая колонна во время наступления на Мурманскую железную дорогу, июль 1941 года; бои в Сталинграде, февраль 1943 года; установка советского знамени на крыше рейхстага, май 1945 года. Правый столбик (сверху вниз): расчёт зенитной пулемётной установки М4 на крыше гостиницы «Москва», август 1941 года; танки Т-34 во взаимодействии с пехотой контратакуют противника в ходе Курской битвы, июль 1943 года; генерал-фельдмаршал Вильгельм Кейтель подписывает акт о капитуляции Германии в Карлсхорсте, 8 мая 1945 года.">
            <a:extLst>
              <a:ext uri="{FF2B5EF4-FFF2-40B4-BE49-F238E27FC236}">
                <a16:creationId xmlns:a16="http://schemas.microsoft.com/office/drawing/2014/main" id="{70D82681-91B5-964C-88C1-30010A14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64" y="1368697"/>
            <a:ext cx="3810000" cy="3911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27000">
              <a:schemeClr val="accent6"/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AD7A44A-E8CD-7746-953E-66A3FE0A9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394" y="2422675"/>
            <a:ext cx="5609967" cy="1020741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ВЕЛИКАЯ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ОТЕЧЕСТВЕННАЯ ВОЙНА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45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000">
        <p15:prstTrans prst="pageCurlDouble"/>
        <p:sndAc>
          <p:stSnd>
            <p:snd r:embed="rId2" name="explode.wav"/>
          </p:stSnd>
        </p:sndAc>
      </p:transition>
    </mc:Choice>
    <mc:Fallback>
      <p:transition spd="slow" advClick="0" advTm="7000">
        <p:fad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BFAC666-B0AE-BF4C-99DE-3607B10F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477" y="2273885"/>
            <a:ext cx="3612930" cy="3474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33AFFA-0962-9541-B323-C8E53C73A861}"/>
              </a:ext>
            </a:extLst>
          </p:cNvPr>
          <p:cNvSpPr/>
          <p:nvPr/>
        </p:nvSpPr>
        <p:spPr>
          <a:xfrm>
            <a:off x="6852745" y="1371534"/>
            <a:ext cx="476628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               </a:t>
            </a:r>
          </a:p>
          <a:p>
            <a:pPr algn="ctr">
              <a:lnSpc>
                <a:spcPct val="80000"/>
              </a:lnSpc>
            </a:pPr>
            <a:r>
              <a:rPr lang="ru-RU" altLang="ru-RU" dirty="0"/>
              <a:t>      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5D0E2A-2D6F-294F-9ACA-3EB5D65709E9}"/>
              </a:ext>
            </a:extLst>
          </p:cNvPr>
          <p:cNvSpPr/>
          <p:nvPr/>
        </p:nvSpPr>
        <p:spPr>
          <a:xfrm>
            <a:off x="771510" y="847257"/>
            <a:ext cx="73468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28 июня 1941 года город Бобруйск был полностью оккупирован немцами. Воинская часть, где служил прадед, попала в окружение, и в результате боев была рассеяна. Многим солдатам, оставшимся в живых, пришлось остаться в тылу врага, так как путь к своим был отрезан немецкими частями. </a:t>
            </a:r>
          </a:p>
          <a:p>
            <a:pPr algn="just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Оказавшись в глубоком тылу, прадед, по словам его дочери, Ларисы Владимировны «пришел с оружием в деревню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Волосовичи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 своей матери, бабушке Юли. Начал активно искать связь с партизанами, чтобы влиться в их отряд, и продолжить сражаться в тылу врага за освобождение своей родины.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Новые фото периода немецкой оккупации Бобруйска • Бобруйск гуру">
            <a:extLst>
              <a:ext uri="{FF2B5EF4-FFF2-40B4-BE49-F238E27FC236}">
                <a16:creationId xmlns:a16="http://schemas.microsoft.com/office/drawing/2014/main" id="{F4AB6051-F270-3A44-9F85-8B87DD39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978">
            <a:off x="8260688" y="875211"/>
            <a:ext cx="3106622" cy="2103120"/>
          </a:xfrm>
          <a:prstGeom prst="rect">
            <a:avLst/>
          </a:prstGeom>
          <a:noFill/>
          <a:effectLst>
            <a:glow rad="127000">
              <a:schemeClr val="accent1">
                <a:alpha val="77000"/>
              </a:schemeClr>
            </a:glow>
          </a:effectLst>
          <a:scene3d>
            <a:camera prst="orthographicFront"/>
            <a:lightRig rig="threePt" dir="t"/>
          </a:scene3d>
          <a:sp3d>
            <a:bevelB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960779B-256B-8C4D-9C26-6C886FC3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091" y="2587147"/>
            <a:ext cx="2609778" cy="1733296"/>
          </a:xfrm>
          <a:prstGeom prst="rect">
            <a:avLst/>
          </a:prstGeom>
          <a:noFill/>
          <a:effectLst>
            <a:glow rad="127000">
              <a:schemeClr val="accent1">
                <a:alpha val="77000"/>
              </a:schemeClr>
            </a:glow>
          </a:effectLst>
          <a:scene3d>
            <a:camera prst="orthographicFront"/>
            <a:lightRig rig="threePt" dir="t"/>
          </a:scene3d>
          <a:sp3d>
            <a:bevelB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Западный особый военный округ накануне и в первые месяцы Великой  Отечественной войны -">
            <a:extLst>
              <a:ext uri="{FF2B5EF4-FFF2-40B4-BE49-F238E27FC236}">
                <a16:creationId xmlns:a16="http://schemas.microsoft.com/office/drawing/2014/main" id="{4FFDE685-0A23-EE48-B298-77F202A6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966">
            <a:off x="8219823" y="4073432"/>
            <a:ext cx="3249859" cy="1843041"/>
          </a:xfrm>
          <a:prstGeom prst="rect">
            <a:avLst/>
          </a:prstGeom>
          <a:noFill/>
          <a:effectLst>
            <a:glow rad="127000">
              <a:schemeClr val="accent1">
                <a:alpha val="77000"/>
              </a:schemeClr>
            </a:glow>
          </a:effectLst>
          <a:scene3d>
            <a:camera prst="orthographicFront"/>
            <a:lightRig rig="threePt" dir="t"/>
          </a:scene3d>
          <a:sp3d>
            <a:bevelB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2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Click="0" advTm="18000">
        <p15:prstTrans prst="pageCurlDouble"/>
        <p:sndAc>
          <p:stSnd>
            <p:snd r:embed="rId2" name="bomb.wav"/>
          </p:stSnd>
        </p:sndAc>
      </p:transition>
    </mc:Choice>
    <mc:Fallback>
      <p:transition spd="slow" advClick="0" advTm="18000">
        <p:fade/>
        <p:sndAc>
          <p:stSnd>
            <p:snd r:embed="rId2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E2ECB5-0342-074B-BCF9-CE7D7AB4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547" y="616921"/>
            <a:ext cx="5469919" cy="56241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партизанском отряде был командиром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разведроты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Свидетельством того, что прадедушка действительно находился в партизанском отряде 537 в должности командира отделения, затем помощником командира роты, до момента ранения, является справка за подписью бригадного комиссара 537 партизанского отряда имени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С.М.Кирова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Г.Л.Комара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А также, удостоверение партизана Беларуси за № 450022, из которого следует, что с апреля 1942 года и по октябрь 1942 года, Гетман В.Е. действительно участвовал в партизанском движении в качестве командира отделения партизанского образования № 537.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01614A-AD3E-E544-A1E5-E3D2797084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1176" y="3104216"/>
            <a:ext cx="4724047" cy="296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D54970-EBF8-B445-B463-FF0C0DB48D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6810" y="787246"/>
            <a:ext cx="3790315" cy="248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5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AE1CFC-84C6-F744-9D14-420CF71DE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373" y="821597"/>
            <a:ext cx="5745892" cy="510974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Имя моего прадеда упоминается в книге-повести  Е. Г.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Акушевича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«Огни в родных лесах». </a:t>
            </a:r>
          </a:p>
          <a:p>
            <a:pPr marL="0" indent="0" algn="just">
              <a:buNone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В книге рассказывается о боях 537-го партизанского отряда, который действовал в годы Великой Отечественной войны в Кировском и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Кличевском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районах Могилевской области. </a:t>
            </a:r>
          </a:p>
          <a:p>
            <a:pPr marL="0" indent="0" algn="just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книге на странице 61 описывается одна из боевых операций партизан «чтобы нарушить планы гитлеровцев и внести дезорганизацию в их подготовку к походу против партизан». Мой прадед участвовал в этом походе в составе диверсионной группы Александра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Силкина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ru-RU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Справочно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Автор воспоминаний был рядовым, командиром отделения, затем взвода и роты, а с мая 1944 года командовал батальоном этого отряда. </a:t>
            </a:r>
          </a:p>
        </p:txBody>
      </p:sp>
      <p:pic>
        <p:nvPicPr>
          <p:cNvPr id="4100" name="Picture 4" descr="Огни в родных лесах — Евстратий Акушевич">
            <a:extLst>
              <a:ext uri="{FF2B5EF4-FFF2-40B4-BE49-F238E27FC236}">
                <a16:creationId xmlns:a16="http://schemas.microsoft.com/office/drawing/2014/main" id="{D388F319-4C78-F041-964B-A2845CE3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52" y="926653"/>
            <a:ext cx="3496962" cy="50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95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2CA893-D634-8D4B-A05B-C22EB8B8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930" y="583249"/>
            <a:ext cx="5275221" cy="335508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После лечения в первом московском медицинском институте госпитальной хирургической клиники 59, в декабре 1942 года, прадедушка вернулся в бригаду имени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С.М.Кирова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587594-DDAD-F24C-87A9-765AAB876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18" t="3932" r="9521" b="1"/>
          <a:stretch/>
        </p:blipFill>
        <p:spPr bwMode="auto">
          <a:xfrm>
            <a:off x="2400533" y="1832833"/>
            <a:ext cx="3140674" cy="347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124" name="Picture 4" descr="Untitled">
            <a:extLst>
              <a:ext uri="{FF2B5EF4-FFF2-40B4-BE49-F238E27FC236}">
                <a16:creationId xmlns:a16="http://schemas.microsoft.com/office/drawing/2014/main" id="{2A81CCE7-4716-4240-9128-489D3644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5148">
            <a:off x="834337" y="1370986"/>
            <a:ext cx="3003739" cy="17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1AA88-6C2D-6E4A-B949-E036B99BB9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6428" y="3127823"/>
            <a:ext cx="3319145" cy="218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126" name="Picture 6" descr="Опыт медицины в годы Великой Отечественной войны">
            <a:extLst>
              <a:ext uri="{FF2B5EF4-FFF2-40B4-BE49-F238E27FC236}">
                <a16:creationId xmlns:a16="http://schemas.microsoft.com/office/drawing/2014/main" id="{F61F467A-B894-384F-AF52-E4089412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86">
            <a:off x="8267467" y="3604918"/>
            <a:ext cx="30480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32061">
              <a:schemeClr val="accent1">
                <a:alpha val="40000"/>
              </a:schemeClr>
            </a:glow>
            <a:outerShdw blurRad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6AB6CA-E28C-DB48-8C5C-346E3E3B2904}"/>
              </a:ext>
            </a:extLst>
          </p:cNvPr>
          <p:cNvSpPr/>
          <p:nvPr/>
        </p:nvSpPr>
        <p:spPr>
          <a:xfrm>
            <a:off x="1846643" y="5325595"/>
            <a:ext cx="4141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Гетман В.Е.(справа) с сослуживцем </a:t>
            </a:r>
          </a:p>
        </p:txBody>
      </p:sp>
    </p:spTree>
    <p:extLst>
      <p:ext uri="{BB962C8B-B14F-4D97-AF65-F5344CB8AC3E}">
        <p14:creationId xmlns:p14="http://schemas.microsoft.com/office/powerpoint/2010/main" val="221553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1000">
        <p15:prstTrans prst="pageCurlDoub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{3E1A8337-082A-F644-B8FE-C9196426FB4C}tf10001064</Template>
  <TotalTime>957</TotalTime>
  <Words>399</Words>
  <Application>Microsoft Office PowerPoint</Application>
  <PresentationFormat>Широкоэкранный</PresentationFormat>
  <Paragraphs>70</Paragraphs>
  <Slides>16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                                      </vt:lpstr>
      <vt:lpstr>Презентация PowerPoint</vt:lpstr>
      <vt:lpstr>Бобруйская крепость, Беларусь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Как говорят, в жизни всегда есть место подвигу. Подвиг совершил и мой прадед.   Когда во время боя, в окружение попал военный госпиталь, он путем умелых и решительных действий вывел из окружения раненых бойцов и медицинский состав.  За это прадедушка был награжден орденом Славы  III степени, который получил после войны, в 1967 году.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использованных источников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Vladislav Shunaev</dc:creator>
  <cp:lastModifiedBy>User</cp:lastModifiedBy>
  <cp:revision>90</cp:revision>
  <dcterms:created xsi:type="dcterms:W3CDTF">2022-04-17T15:18:21Z</dcterms:created>
  <dcterms:modified xsi:type="dcterms:W3CDTF">2022-04-22T08:50:22Z</dcterms:modified>
</cp:coreProperties>
</file>