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3659" r:id="rId1"/>
  </p:sldMasterIdLst>
  <p:notesMasterIdLst>
    <p:notesMasterId r:id="rId45"/>
  </p:notesMasterIdLst>
  <p:sldIdLst>
    <p:sldId id="256" r:id="rId2"/>
    <p:sldId id="264" r:id="rId3"/>
    <p:sldId id="280" r:id="rId4"/>
    <p:sldId id="273" r:id="rId5"/>
    <p:sldId id="265" r:id="rId6"/>
    <p:sldId id="286" r:id="rId7"/>
    <p:sldId id="282" r:id="rId8"/>
    <p:sldId id="260" r:id="rId9"/>
    <p:sldId id="290" r:id="rId10"/>
    <p:sldId id="289" r:id="rId11"/>
    <p:sldId id="291" r:id="rId12"/>
    <p:sldId id="292" r:id="rId13"/>
    <p:sldId id="293" r:id="rId14"/>
    <p:sldId id="294" r:id="rId15"/>
    <p:sldId id="295" r:id="rId16"/>
    <p:sldId id="296" r:id="rId17"/>
    <p:sldId id="297" r:id="rId18"/>
    <p:sldId id="298" r:id="rId19"/>
    <p:sldId id="299" r:id="rId20"/>
    <p:sldId id="300" r:id="rId21"/>
    <p:sldId id="301" r:id="rId22"/>
    <p:sldId id="303" r:id="rId23"/>
    <p:sldId id="287" r:id="rId24"/>
    <p:sldId id="304" r:id="rId25"/>
    <p:sldId id="305" r:id="rId26"/>
    <p:sldId id="306" r:id="rId27"/>
    <p:sldId id="307" r:id="rId28"/>
    <p:sldId id="308" r:id="rId29"/>
    <p:sldId id="309" r:id="rId30"/>
    <p:sldId id="310" r:id="rId31"/>
    <p:sldId id="311" r:id="rId32"/>
    <p:sldId id="312" r:id="rId33"/>
    <p:sldId id="313" r:id="rId34"/>
    <p:sldId id="314" r:id="rId35"/>
    <p:sldId id="288" r:id="rId36"/>
    <p:sldId id="315" r:id="rId37"/>
    <p:sldId id="316" r:id="rId38"/>
    <p:sldId id="317" r:id="rId39"/>
    <p:sldId id="318" r:id="rId40"/>
    <p:sldId id="319" r:id="rId41"/>
    <p:sldId id="320" r:id="rId42"/>
    <p:sldId id="321" r:id="rId43"/>
    <p:sldId id="322" r:id="rId44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272A36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CF8C55E6-31F7-4A79-9180-64A6EDA847E4}">
  <a:tblStyle styleId="{CF8C55E6-31F7-4A79-9180-64A6EDA847E4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41" autoAdjust="0"/>
  </p:normalViewPr>
  <p:slideViewPr>
    <p:cSldViewPr>
      <p:cViewPr varScale="1">
        <p:scale>
          <a:sx n="91" d="100"/>
          <a:sy n="91" d="100"/>
        </p:scale>
        <p:origin x="768" y="8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86244167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" name="Google Shape;513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4" name="Google Shape;514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1" name="Google Shape;591;g35f391192_0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2" name="Google Shape;592;g35f391192_0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4786613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1" name="Google Shape;591;g35f391192_0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2" name="Google Shape;592;g35f391192_0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5594393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1" name="Google Shape;591;g35f391192_0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2" name="Google Shape;592;g35f391192_0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4189839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1" name="Google Shape;591;g35f391192_0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2" name="Google Shape;592;g35f391192_0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693874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2" name="Google Shape;582;g35f391192_0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3" name="Google Shape;583;g35f391192_0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4364838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2" name="Google Shape;582;g35f391192_0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3" name="Google Shape;583;g35f391192_0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6584597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2" name="Google Shape;582;g35f391192_0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3" name="Google Shape;583;g35f391192_0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6264802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2" name="Google Shape;582;g35f391192_0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3" name="Google Shape;583;g35f391192_0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9480709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2" name="Google Shape;582;g35f391192_0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3" name="Google Shape;583;g35f391192_0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4313069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2" name="Google Shape;582;g35f391192_0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3" name="Google Shape;583;g35f391192_0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316030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2" name="Google Shape;582;g35f391192_0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3" name="Google Shape;583;g35f391192_0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2" name="Google Shape;582;g35f391192_0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3" name="Google Shape;583;g35f391192_0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7439718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2" name="Google Shape;582;g35f391192_0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3" name="Google Shape;583;g35f391192_0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0657202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1" name="Google Shape;541;g35f391192_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2" name="Google Shape;542;g35f391192_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8677440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2" name="Google Shape;582;g35f391192_0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3" name="Google Shape;583;g35f391192_0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5104519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2" name="Google Shape;582;g35f391192_0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3" name="Google Shape;583;g35f391192_0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8632307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2" name="Google Shape;582;g35f391192_0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3" name="Google Shape;583;g35f391192_0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1681803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1" name="Google Shape;541;g35f391192_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2" name="Google Shape;542;g35f391192_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7625789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1" name="Google Shape;541;g35f391192_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2" name="Google Shape;542;g35f391192_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6220265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1" name="Google Shape;541;g35f391192_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2" name="Google Shape;542;g35f391192_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1386207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1" name="Google Shape;541;g35f391192_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2" name="Google Shape;542;g35f391192_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201800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3" name="Google Shape;533;g35f391192_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4" name="Google Shape;534;g35f391192_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1" name="Google Shape;541;g35f391192_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2" name="Google Shape;542;g35f391192_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2076551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1" name="Google Shape;541;g35f391192_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2" name="Google Shape;542;g35f391192_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8099274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1" name="Google Shape;541;g35f391192_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2" name="Google Shape;542;g35f391192_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4591320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2" name="Google Shape;582;g35f391192_0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3" name="Google Shape;583;g35f391192_0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5210600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2" name="Google Shape;582;g35f391192_0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3" name="Google Shape;583;g35f391192_0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5716741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1" name="Google Shape;541;g35f391192_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2" name="Google Shape;542;g35f391192_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5923867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1" name="Google Shape;541;g35f391192_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2" name="Google Shape;542;g35f391192_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4085042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1" name="Google Shape;541;g35f391192_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2" name="Google Shape;542;g35f391192_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37171103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1" name="Google Shape;541;g35f391192_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2" name="Google Shape;542;g35f391192_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57723759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1" name="Google Shape;541;g35f391192_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2" name="Google Shape;542;g35f391192_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351623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2" name="Google Shape;582;g35f391192_0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3" name="Google Shape;583;g35f391192_0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1" name="Google Shape;541;g35f391192_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2" name="Google Shape;542;g35f391192_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24926656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1" name="Google Shape;541;g35f391192_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2" name="Google Shape;542;g35f391192_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83800570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2" name="Google Shape;582;g35f391192_0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3" name="Google Shape;583;g35f391192_0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65435295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" name="Google Shape;513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4" name="Google Shape;514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123571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1" name="Google Shape;591;g35f391192_0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2" name="Google Shape;592;g35f391192_0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2" name="Google Shape;582;g35f391192_0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3" name="Google Shape;583;g35f391192_0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427395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2" name="Google Shape;582;g35f391192_0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3" name="Google Shape;583;g35f391192_0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226485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1" name="Google Shape;541;g35f391192_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2" name="Google Shape;542;g35f391192_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1" name="Google Shape;541;g35f391192_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2" name="Google Shape;542;g35f391192_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496094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oogle Shape;10;p2"/>
          <p:cNvGrpSpPr/>
          <p:nvPr/>
        </p:nvGrpSpPr>
        <p:grpSpPr>
          <a:xfrm>
            <a:off x="-225" y="0"/>
            <a:ext cx="9144224" cy="5143512"/>
            <a:chOff x="-225" y="0"/>
            <a:chExt cx="9144224" cy="5143512"/>
          </a:xfrm>
        </p:grpSpPr>
        <p:sp>
          <p:nvSpPr>
            <p:cNvPr id="11" name="Google Shape;11;p2"/>
            <p:cNvSpPr/>
            <p:nvPr/>
          </p:nvSpPr>
          <p:spPr>
            <a:xfrm>
              <a:off x="0" y="0"/>
              <a:ext cx="6100200" cy="5143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12;p2"/>
            <p:cNvSpPr/>
            <p:nvPr/>
          </p:nvSpPr>
          <p:spPr>
            <a:xfrm>
              <a:off x="-175" y="1541675"/>
              <a:ext cx="6870000" cy="20601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3" name="Google Shape;13;p2"/>
            <p:cNvGrpSpPr/>
            <p:nvPr/>
          </p:nvGrpSpPr>
          <p:grpSpPr>
            <a:xfrm>
              <a:off x="8477595" y="4477088"/>
              <a:ext cx="666403" cy="666424"/>
              <a:chOff x="7996345" y="980275"/>
              <a:chExt cx="666403" cy="666424"/>
            </a:xfrm>
          </p:grpSpPr>
          <p:sp>
            <p:nvSpPr>
              <p:cNvPr id="14" name="Google Shape;14;p2"/>
              <p:cNvSpPr/>
              <p:nvPr/>
            </p:nvSpPr>
            <p:spPr>
              <a:xfrm>
                <a:off x="7996345" y="980275"/>
                <a:ext cx="59400" cy="594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" name="Google Shape;15;p2"/>
              <p:cNvSpPr/>
              <p:nvPr/>
            </p:nvSpPr>
            <p:spPr>
              <a:xfrm>
                <a:off x="8198672" y="980275"/>
                <a:ext cx="59400" cy="594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" name="Google Shape;16;p2"/>
              <p:cNvSpPr/>
              <p:nvPr/>
            </p:nvSpPr>
            <p:spPr>
              <a:xfrm>
                <a:off x="8400998" y="980275"/>
                <a:ext cx="59400" cy="594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" name="Google Shape;17;p2"/>
              <p:cNvSpPr/>
              <p:nvPr/>
            </p:nvSpPr>
            <p:spPr>
              <a:xfrm>
                <a:off x="7996345" y="1182617"/>
                <a:ext cx="59400" cy="594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" name="Google Shape;18;p2"/>
              <p:cNvSpPr/>
              <p:nvPr/>
            </p:nvSpPr>
            <p:spPr>
              <a:xfrm>
                <a:off x="8198672" y="1182617"/>
                <a:ext cx="59400" cy="594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9;p2"/>
              <p:cNvSpPr/>
              <p:nvPr/>
            </p:nvSpPr>
            <p:spPr>
              <a:xfrm>
                <a:off x="8400998" y="1182617"/>
                <a:ext cx="59400" cy="594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" name="Google Shape;20;p2"/>
              <p:cNvSpPr/>
              <p:nvPr/>
            </p:nvSpPr>
            <p:spPr>
              <a:xfrm>
                <a:off x="7996345" y="1384958"/>
                <a:ext cx="59400" cy="594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21;p2"/>
              <p:cNvSpPr/>
              <p:nvPr/>
            </p:nvSpPr>
            <p:spPr>
              <a:xfrm>
                <a:off x="8198672" y="1384958"/>
                <a:ext cx="59400" cy="594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" name="Google Shape;22;p2"/>
              <p:cNvSpPr/>
              <p:nvPr/>
            </p:nvSpPr>
            <p:spPr>
              <a:xfrm>
                <a:off x="8400998" y="1384958"/>
                <a:ext cx="59400" cy="594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23;p2"/>
              <p:cNvSpPr/>
              <p:nvPr/>
            </p:nvSpPr>
            <p:spPr>
              <a:xfrm>
                <a:off x="7996345" y="1587299"/>
                <a:ext cx="59400" cy="594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" name="Google Shape;24;p2"/>
              <p:cNvSpPr/>
              <p:nvPr/>
            </p:nvSpPr>
            <p:spPr>
              <a:xfrm>
                <a:off x="8198672" y="1587299"/>
                <a:ext cx="59400" cy="594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25;p2"/>
              <p:cNvSpPr/>
              <p:nvPr/>
            </p:nvSpPr>
            <p:spPr>
              <a:xfrm>
                <a:off x="8400998" y="1587299"/>
                <a:ext cx="59400" cy="594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" name="Google Shape;26;p2"/>
              <p:cNvSpPr/>
              <p:nvPr/>
            </p:nvSpPr>
            <p:spPr>
              <a:xfrm>
                <a:off x="8603324" y="980275"/>
                <a:ext cx="59400" cy="594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27;p2"/>
              <p:cNvSpPr/>
              <p:nvPr/>
            </p:nvSpPr>
            <p:spPr>
              <a:xfrm>
                <a:off x="8603324" y="1182617"/>
                <a:ext cx="59400" cy="594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" name="Google Shape;28;p2"/>
              <p:cNvSpPr/>
              <p:nvPr/>
            </p:nvSpPr>
            <p:spPr>
              <a:xfrm>
                <a:off x="8603324" y="1384958"/>
                <a:ext cx="59400" cy="594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29;p2"/>
              <p:cNvSpPr/>
              <p:nvPr/>
            </p:nvSpPr>
            <p:spPr>
              <a:xfrm>
                <a:off x="8603349" y="1587299"/>
                <a:ext cx="59400" cy="594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0" name="Google Shape;30;p2"/>
            <p:cNvGrpSpPr/>
            <p:nvPr/>
          </p:nvGrpSpPr>
          <p:grpSpPr>
            <a:xfrm>
              <a:off x="7042555" y="1541664"/>
              <a:ext cx="730045" cy="2060087"/>
              <a:chOff x="7022220" y="1541675"/>
              <a:chExt cx="666403" cy="1880499"/>
            </a:xfrm>
          </p:grpSpPr>
          <p:sp>
            <p:nvSpPr>
              <p:cNvPr id="31" name="Google Shape;31;p2"/>
              <p:cNvSpPr/>
              <p:nvPr/>
            </p:nvSpPr>
            <p:spPr>
              <a:xfrm>
                <a:off x="7022220" y="1541675"/>
                <a:ext cx="59400" cy="594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" name="Google Shape;32;p2"/>
              <p:cNvSpPr/>
              <p:nvPr/>
            </p:nvSpPr>
            <p:spPr>
              <a:xfrm>
                <a:off x="7224547" y="1541675"/>
                <a:ext cx="59400" cy="594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" name="Google Shape;33;p2"/>
              <p:cNvSpPr/>
              <p:nvPr/>
            </p:nvSpPr>
            <p:spPr>
              <a:xfrm>
                <a:off x="7426873" y="1541675"/>
                <a:ext cx="59400" cy="594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" name="Google Shape;34;p2"/>
              <p:cNvSpPr/>
              <p:nvPr/>
            </p:nvSpPr>
            <p:spPr>
              <a:xfrm>
                <a:off x="7022220" y="1744017"/>
                <a:ext cx="59400" cy="594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" name="Google Shape;35;p2"/>
              <p:cNvSpPr/>
              <p:nvPr/>
            </p:nvSpPr>
            <p:spPr>
              <a:xfrm>
                <a:off x="7224547" y="1744017"/>
                <a:ext cx="59400" cy="594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" name="Google Shape;36;p2"/>
              <p:cNvSpPr/>
              <p:nvPr/>
            </p:nvSpPr>
            <p:spPr>
              <a:xfrm>
                <a:off x="7426873" y="1744017"/>
                <a:ext cx="59400" cy="594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" name="Google Shape;37;p2"/>
              <p:cNvSpPr/>
              <p:nvPr/>
            </p:nvSpPr>
            <p:spPr>
              <a:xfrm>
                <a:off x="7022220" y="1946358"/>
                <a:ext cx="59400" cy="594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" name="Google Shape;38;p2"/>
              <p:cNvSpPr/>
              <p:nvPr/>
            </p:nvSpPr>
            <p:spPr>
              <a:xfrm>
                <a:off x="7224547" y="1946358"/>
                <a:ext cx="59400" cy="594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" name="Google Shape;39;p2"/>
              <p:cNvSpPr/>
              <p:nvPr/>
            </p:nvSpPr>
            <p:spPr>
              <a:xfrm>
                <a:off x="7426873" y="1946358"/>
                <a:ext cx="59400" cy="594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" name="Google Shape;40;p2"/>
              <p:cNvSpPr/>
              <p:nvPr/>
            </p:nvSpPr>
            <p:spPr>
              <a:xfrm>
                <a:off x="7022220" y="2148699"/>
                <a:ext cx="59400" cy="594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" name="Google Shape;41;p2"/>
              <p:cNvSpPr/>
              <p:nvPr/>
            </p:nvSpPr>
            <p:spPr>
              <a:xfrm>
                <a:off x="7224547" y="2148699"/>
                <a:ext cx="59400" cy="594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" name="Google Shape;42;p2"/>
              <p:cNvSpPr/>
              <p:nvPr/>
            </p:nvSpPr>
            <p:spPr>
              <a:xfrm>
                <a:off x="7426873" y="2148699"/>
                <a:ext cx="59400" cy="594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" name="Google Shape;43;p2"/>
              <p:cNvSpPr/>
              <p:nvPr/>
            </p:nvSpPr>
            <p:spPr>
              <a:xfrm>
                <a:off x="7629199" y="1541675"/>
                <a:ext cx="59400" cy="594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" name="Google Shape;44;p2"/>
              <p:cNvSpPr/>
              <p:nvPr/>
            </p:nvSpPr>
            <p:spPr>
              <a:xfrm>
                <a:off x="7629199" y="1744017"/>
                <a:ext cx="59400" cy="594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" name="Google Shape;45;p2"/>
              <p:cNvSpPr/>
              <p:nvPr/>
            </p:nvSpPr>
            <p:spPr>
              <a:xfrm>
                <a:off x="7629199" y="1946358"/>
                <a:ext cx="59400" cy="594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" name="Google Shape;46;p2"/>
              <p:cNvSpPr/>
              <p:nvPr/>
            </p:nvSpPr>
            <p:spPr>
              <a:xfrm>
                <a:off x="7629224" y="2148699"/>
                <a:ext cx="59400" cy="594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" name="Google Shape;47;p2"/>
              <p:cNvSpPr/>
              <p:nvPr/>
            </p:nvSpPr>
            <p:spPr>
              <a:xfrm>
                <a:off x="7022220" y="2351050"/>
                <a:ext cx="59400" cy="594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" name="Google Shape;48;p2"/>
              <p:cNvSpPr/>
              <p:nvPr/>
            </p:nvSpPr>
            <p:spPr>
              <a:xfrm>
                <a:off x="7224547" y="2351050"/>
                <a:ext cx="59400" cy="594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" name="Google Shape;49;p2"/>
              <p:cNvSpPr/>
              <p:nvPr/>
            </p:nvSpPr>
            <p:spPr>
              <a:xfrm>
                <a:off x="7426873" y="2351050"/>
                <a:ext cx="59400" cy="594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" name="Google Shape;50;p2"/>
              <p:cNvSpPr/>
              <p:nvPr/>
            </p:nvSpPr>
            <p:spPr>
              <a:xfrm>
                <a:off x="7022220" y="2553392"/>
                <a:ext cx="59400" cy="594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" name="Google Shape;51;p2"/>
              <p:cNvSpPr/>
              <p:nvPr/>
            </p:nvSpPr>
            <p:spPr>
              <a:xfrm>
                <a:off x="7224547" y="2553392"/>
                <a:ext cx="59400" cy="594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" name="Google Shape;52;p2"/>
              <p:cNvSpPr/>
              <p:nvPr/>
            </p:nvSpPr>
            <p:spPr>
              <a:xfrm>
                <a:off x="7426873" y="2553392"/>
                <a:ext cx="59400" cy="594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" name="Google Shape;53;p2"/>
              <p:cNvSpPr/>
              <p:nvPr/>
            </p:nvSpPr>
            <p:spPr>
              <a:xfrm>
                <a:off x="7022220" y="2755733"/>
                <a:ext cx="59400" cy="594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" name="Google Shape;54;p2"/>
              <p:cNvSpPr/>
              <p:nvPr/>
            </p:nvSpPr>
            <p:spPr>
              <a:xfrm>
                <a:off x="7224547" y="2755733"/>
                <a:ext cx="59400" cy="594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" name="Google Shape;55;p2"/>
              <p:cNvSpPr/>
              <p:nvPr/>
            </p:nvSpPr>
            <p:spPr>
              <a:xfrm>
                <a:off x="7426873" y="2755733"/>
                <a:ext cx="59400" cy="594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" name="Google Shape;56;p2"/>
              <p:cNvSpPr/>
              <p:nvPr/>
            </p:nvSpPr>
            <p:spPr>
              <a:xfrm>
                <a:off x="7022220" y="2958074"/>
                <a:ext cx="59400" cy="594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" name="Google Shape;57;p2"/>
              <p:cNvSpPr/>
              <p:nvPr/>
            </p:nvSpPr>
            <p:spPr>
              <a:xfrm>
                <a:off x="7224547" y="2958074"/>
                <a:ext cx="59400" cy="594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" name="Google Shape;58;p2"/>
              <p:cNvSpPr/>
              <p:nvPr/>
            </p:nvSpPr>
            <p:spPr>
              <a:xfrm>
                <a:off x="7426873" y="2958074"/>
                <a:ext cx="59400" cy="594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" name="Google Shape;59;p2"/>
              <p:cNvSpPr/>
              <p:nvPr/>
            </p:nvSpPr>
            <p:spPr>
              <a:xfrm>
                <a:off x="7629199" y="2351050"/>
                <a:ext cx="59400" cy="594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" name="Google Shape;60;p2"/>
              <p:cNvSpPr/>
              <p:nvPr/>
            </p:nvSpPr>
            <p:spPr>
              <a:xfrm>
                <a:off x="7629199" y="2553392"/>
                <a:ext cx="59400" cy="594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" name="Google Shape;61;p2"/>
              <p:cNvSpPr/>
              <p:nvPr/>
            </p:nvSpPr>
            <p:spPr>
              <a:xfrm>
                <a:off x="7629199" y="2755733"/>
                <a:ext cx="59400" cy="594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" name="Google Shape;62;p2"/>
              <p:cNvSpPr/>
              <p:nvPr/>
            </p:nvSpPr>
            <p:spPr>
              <a:xfrm>
                <a:off x="7629224" y="2958074"/>
                <a:ext cx="59400" cy="594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" name="Google Shape;63;p2"/>
              <p:cNvSpPr/>
              <p:nvPr/>
            </p:nvSpPr>
            <p:spPr>
              <a:xfrm>
                <a:off x="7022220" y="3160433"/>
                <a:ext cx="59400" cy="594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" name="Google Shape;64;p2"/>
              <p:cNvSpPr/>
              <p:nvPr/>
            </p:nvSpPr>
            <p:spPr>
              <a:xfrm>
                <a:off x="7224547" y="3160433"/>
                <a:ext cx="59400" cy="594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" name="Google Shape;65;p2"/>
              <p:cNvSpPr/>
              <p:nvPr/>
            </p:nvSpPr>
            <p:spPr>
              <a:xfrm>
                <a:off x="7426873" y="3160433"/>
                <a:ext cx="59400" cy="594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" name="Google Shape;66;p2"/>
              <p:cNvSpPr/>
              <p:nvPr/>
            </p:nvSpPr>
            <p:spPr>
              <a:xfrm>
                <a:off x="7022220" y="3362774"/>
                <a:ext cx="59400" cy="594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" name="Google Shape;67;p2"/>
              <p:cNvSpPr/>
              <p:nvPr/>
            </p:nvSpPr>
            <p:spPr>
              <a:xfrm>
                <a:off x="7224547" y="3362774"/>
                <a:ext cx="59400" cy="594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" name="Google Shape;68;p2"/>
              <p:cNvSpPr/>
              <p:nvPr/>
            </p:nvSpPr>
            <p:spPr>
              <a:xfrm>
                <a:off x="7426873" y="3362774"/>
                <a:ext cx="59400" cy="594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" name="Google Shape;69;p2"/>
              <p:cNvSpPr/>
              <p:nvPr/>
            </p:nvSpPr>
            <p:spPr>
              <a:xfrm>
                <a:off x="7629199" y="3160433"/>
                <a:ext cx="59400" cy="594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" name="Google Shape;70;p2"/>
              <p:cNvSpPr/>
              <p:nvPr/>
            </p:nvSpPr>
            <p:spPr>
              <a:xfrm>
                <a:off x="7629224" y="3362774"/>
                <a:ext cx="59400" cy="594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1" name="Google Shape;71;p2"/>
            <p:cNvGrpSpPr/>
            <p:nvPr/>
          </p:nvGrpSpPr>
          <p:grpSpPr>
            <a:xfrm>
              <a:off x="-225" y="2008293"/>
              <a:ext cx="301775" cy="1126923"/>
              <a:chOff x="-225" y="1987280"/>
              <a:chExt cx="318900" cy="1190873"/>
            </a:xfrm>
          </p:grpSpPr>
          <p:sp>
            <p:nvSpPr>
              <p:cNvPr id="72" name="Google Shape;72;p2"/>
              <p:cNvSpPr/>
              <p:nvPr/>
            </p:nvSpPr>
            <p:spPr>
              <a:xfrm>
                <a:off x="-175" y="1987280"/>
                <a:ext cx="318794" cy="116648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" name="Google Shape;73;p2"/>
              <p:cNvSpPr/>
              <p:nvPr/>
            </p:nvSpPr>
            <p:spPr>
              <a:xfrm>
                <a:off x="-175" y="2255817"/>
                <a:ext cx="318794" cy="116648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" name="Google Shape;74;p2"/>
              <p:cNvSpPr/>
              <p:nvPr/>
            </p:nvSpPr>
            <p:spPr>
              <a:xfrm>
                <a:off x="-175" y="2524353"/>
                <a:ext cx="318794" cy="116648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" name="Google Shape;75;p2"/>
              <p:cNvSpPr/>
              <p:nvPr/>
            </p:nvSpPr>
            <p:spPr>
              <a:xfrm>
                <a:off x="-225" y="2792878"/>
                <a:ext cx="318900" cy="1167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" name="Google Shape;76;p2"/>
              <p:cNvSpPr/>
              <p:nvPr/>
            </p:nvSpPr>
            <p:spPr>
              <a:xfrm>
                <a:off x="-225" y="3061453"/>
                <a:ext cx="318900" cy="1167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7" name="Google Shape;77;p2"/>
            <p:cNvGrpSpPr/>
            <p:nvPr/>
          </p:nvGrpSpPr>
          <p:grpSpPr>
            <a:xfrm>
              <a:off x="8842175" y="668859"/>
              <a:ext cx="301822" cy="872807"/>
              <a:chOff x="-225" y="2255817"/>
              <a:chExt cx="318950" cy="922336"/>
            </a:xfrm>
          </p:grpSpPr>
          <p:sp>
            <p:nvSpPr>
              <p:cNvPr id="78" name="Google Shape;78;p2"/>
              <p:cNvSpPr/>
              <p:nvPr/>
            </p:nvSpPr>
            <p:spPr>
              <a:xfrm>
                <a:off x="-175" y="2255817"/>
                <a:ext cx="318900" cy="1167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" name="Google Shape;79;p2"/>
              <p:cNvSpPr/>
              <p:nvPr/>
            </p:nvSpPr>
            <p:spPr>
              <a:xfrm>
                <a:off x="-175" y="2524353"/>
                <a:ext cx="318900" cy="1167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" name="Google Shape;80;p2"/>
              <p:cNvSpPr/>
              <p:nvPr/>
            </p:nvSpPr>
            <p:spPr>
              <a:xfrm>
                <a:off x="-225" y="2792878"/>
                <a:ext cx="318900" cy="1167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" name="Google Shape;81;p2"/>
              <p:cNvSpPr/>
              <p:nvPr/>
            </p:nvSpPr>
            <p:spPr>
              <a:xfrm>
                <a:off x="-225" y="3061453"/>
                <a:ext cx="318900" cy="1167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2" name="Google Shape;82;p2"/>
            <p:cNvGrpSpPr/>
            <p:nvPr/>
          </p:nvGrpSpPr>
          <p:grpSpPr>
            <a:xfrm>
              <a:off x="5798375" y="4270684"/>
              <a:ext cx="301822" cy="872807"/>
              <a:chOff x="1611209" y="2255817"/>
              <a:chExt cx="318950" cy="922336"/>
            </a:xfrm>
          </p:grpSpPr>
          <p:sp>
            <p:nvSpPr>
              <p:cNvPr id="83" name="Google Shape;83;p2"/>
              <p:cNvSpPr/>
              <p:nvPr/>
            </p:nvSpPr>
            <p:spPr>
              <a:xfrm>
                <a:off x="1611259" y="2255817"/>
                <a:ext cx="318900" cy="1167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" name="Google Shape;84;p2"/>
              <p:cNvSpPr/>
              <p:nvPr/>
            </p:nvSpPr>
            <p:spPr>
              <a:xfrm>
                <a:off x="1611259" y="2524353"/>
                <a:ext cx="318900" cy="1167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" name="Google Shape;85;p2"/>
              <p:cNvSpPr/>
              <p:nvPr/>
            </p:nvSpPr>
            <p:spPr>
              <a:xfrm>
                <a:off x="1611209" y="2792878"/>
                <a:ext cx="318900" cy="1167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" name="Google Shape;86;p2"/>
              <p:cNvSpPr/>
              <p:nvPr/>
            </p:nvSpPr>
            <p:spPr>
              <a:xfrm>
                <a:off x="1611209" y="3061453"/>
                <a:ext cx="318900" cy="1167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7" name="Google Shape;87;p2"/>
            <p:cNvGrpSpPr/>
            <p:nvPr/>
          </p:nvGrpSpPr>
          <p:grpSpPr>
            <a:xfrm>
              <a:off x="685795" y="0"/>
              <a:ext cx="666403" cy="666424"/>
              <a:chOff x="7996345" y="980275"/>
              <a:chExt cx="666403" cy="666424"/>
            </a:xfrm>
          </p:grpSpPr>
          <p:sp>
            <p:nvSpPr>
              <p:cNvPr id="88" name="Google Shape;88;p2"/>
              <p:cNvSpPr/>
              <p:nvPr/>
            </p:nvSpPr>
            <p:spPr>
              <a:xfrm>
                <a:off x="7996345" y="980275"/>
                <a:ext cx="59400" cy="594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" name="Google Shape;89;p2"/>
              <p:cNvSpPr/>
              <p:nvPr/>
            </p:nvSpPr>
            <p:spPr>
              <a:xfrm>
                <a:off x="8198672" y="980275"/>
                <a:ext cx="59400" cy="594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" name="Google Shape;90;p2"/>
              <p:cNvSpPr/>
              <p:nvPr/>
            </p:nvSpPr>
            <p:spPr>
              <a:xfrm>
                <a:off x="8400998" y="980275"/>
                <a:ext cx="59400" cy="594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" name="Google Shape;91;p2"/>
              <p:cNvSpPr/>
              <p:nvPr/>
            </p:nvSpPr>
            <p:spPr>
              <a:xfrm>
                <a:off x="7996345" y="1182617"/>
                <a:ext cx="59400" cy="594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" name="Google Shape;92;p2"/>
              <p:cNvSpPr/>
              <p:nvPr/>
            </p:nvSpPr>
            <p:spPr>
              <a:xfrm>
                <a:off x="8198672" y="1182617"/>
                <a:ext cx="59400" cy="594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" name="Google Shape;93;p2"/>
              <p:cNvSpPr/>
              <p:nvPr/>
            </p:nvSpPr>
            <p:spPr>
              <a:xfrm>
                <a:off x="8400998" y="1182617"/>
                <a:ext cx="59400" cy="594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" name="Google Shape;94;p2"/>
              <p:cNvSpPr/>
              <p:nvPr/>
            </p:nvSpPr>
            <p:spPr>
              <a:xfrm>
                <a:off x="7996345" y="1384958"/>
                <a:ext cx="59400" cy="594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" name="Google Shape;95;p2"/>
              <p:cNvSpPr/>
              <p:nvPr/>
            </p:nvSpPr>
            <p:spPr>
              <a:xfrm>
                <a:off x="8198672" y="1384958"/>
                <a:ext cx="59400" cy="594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" name="Google Shape;96;p2"/>
              <p:cNvSpPr/>
              <p:nvPr/>
            </p:nvSpPr>
            <p:spPr>
              <a:xfrm>
                <a:off x="8400998" y="1384958"/>
                <a:ext cx="59400" cy="594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" name="Google Shape;97;p2"/>
              <p:cNvSpPr/>
              <p:nvPr/>
            </p:nvSpPr>
            <p:spPr>
              <a:xfrm>
                <a:off x="7996345" y="1587299"/>
                <a:ext cx="59400" cy="594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" name="Google Shape;98;p2"/>
              <p:cNvSpPr/>
              <p:nvPr/>
            </p:nvSpPr>
            <p:spPr>
              <a:xfrm>
                <a:off x="8198672" y="1587299"/>
                <a:ext cx="59400" cy="594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9" name="Google Shape;99;p2"/>
              <p:cNvSpPr/>
              <p:nvPr/>
            </p:nvSpPr>
            <p:spPr>
              <a:xfrm>
                <a:off x="8400998" y="1587299"/>
                <a:ext cx="59400" cy="594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0" name="Google Shape;100;p2"/>
              <p:cNvSpPr/>
              <p:nvPr/>
            </p:nvSpPr>
            <p:spPr>
              <a:xfrm>
                <a:off x="8603324" y="980275"/>
                <a:ext cx="59400" cy="594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1" name="Google Shape;101;p2"/>
              <p:cNvSpPr/>
              <p:nvPr/>
            </p:nvSpPr>
            <p:spPr>
              <a:xfrm>
                <a:off x="8603324" y="1182617"/>
                <a:ext cx="59400" cy="594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" name="Google Shape;102;p2"/>
              <p:cNvSpPr/>
              <p:nvPr/>
            </p:nvSpPr>
            <p:spPr>
              <a:xfrm>
                <a:off x="8603324" y="1384958"/>
                <a:ext cx="59400" cy="594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3" name="Google Shape;103;p2"/>
              <p:cNvSpPr/>
              <p:nvPr/>
            </p:nvSpPr>
            <p:spPr>
              <a:xfrm>
                <a:off x="8603349" y="1587299"/>
                <a:ext cx="59400" cy="594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104" name="Google Shape;104;p2"/>
          <p:cNvSpPr txBox="1">
            <a:spLocks noGrp="1"/>
          </p:cNvSpPr>
          <p:nvPr>
            <p:ph type="ctrTitle"/>
          </p:nvPr>
        </p:nvSpPr>
        <p:spPr>
          <a:xfrm>
            <a:off x="685800" y="1541675"/>
            <a:ext cx="5740200" cy="20601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TITLE_1_1"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1" name="Google Shape;191;p4"/>
          <p:cNvGrpSpPr/>
          <p:nvPr/>
        </p:nvGrpSpPr>
        <p:grpSpPr>
          <a:xfrm>
            <a:off x="-175" y="0"/>
            <a:ext cx="9158125" cy="5149862"/>
            <a:chOff x="-175" y="0"/>
            <a:chExt cx="9158125" cy="5149862"/>
          </a:xfrm>
        </p:grpSpPr>
        <p:sp>
          <p:nvSpPr>
            <p:cNvPr id="192" name="Google Shape;192;p4"/>
            <p:cNvSpPr/>
            <p:nvPr/>
          </p:nvSpPr>
          <p:spPr>
            <a:xfrm>
              <a:off x="0" y="0"/>
              <a:ext cx="7845600" cy="5143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93" name="Google Shape;193;p4"/>
            <p:cNvGrpSpPr/>
            <p:nvPr/>
          </p:nvGrpSpPr>
          <p:grpSpPr>
            <a:xfrm>
              <a:off x="-175" y="664293"/>
              <a:ext cx="318794" cy="653721"/>
              <a:chOff x="5385375" y="498300"/>
              <a:chExt cx="802200" cy="556500"/>
            </a:xfrm>
          </p:grpSpPr>
          <p:sp>
            <p:nvSpPr>
              <p:cNvPr id="194" name="Google Shape;194;p4"/>
              <p:cNvSpPr/>
              <p:nvPr/>
            </p:nvSpPr>
            <p:spPr>
              <a:xfrm>
                <a:off x="5385375" y="498300"/>
                <a:ext cx="802200" cy="993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" name="Google Shape;195;p4"/>
              <p:cNvSpPr/>
              <p:nvPr/>
            </p:nvSpPr>
            <p:spPr>
              <a:xfrm>
                <a:off x="5385375" y="726900"/>
                <a:ext cx="802200" cy="993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" name="Google Shape;196;p4"/>
              <p:cNvSpPr/>
              <p:nvPr/>
            </p:nvSpPr>
            <p:spPr>
              <a:xfrm>
                <a:off x="5385375" y="955500"/>
                <a:ext cx="802200" cy="993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97" name="Google Shape;197;p4"/>
            <p:cNvSpPr/>
            <p:nvPr/>
          </p:nvSpPr>
          <p:spPr>
            <a:xfrm>
              <a:off x="666125" y="660475"/>
              <a:ext cx="666300" cy="6663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198;p4"/>
            <p:cNvSpPr/>
            <p:nvPr/>
          </p:nvSpPr>
          <p:spPr>
            <a:xfrm>
              <a:off x="8504250" y="4489800"/>
              <a:ext cx="653700" cy="653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99" name="Google Shape;199;p4"/>
            <p:cNvGrpSpPr/>
            <p:nvPr/>
          </p:nvGrpSpPr>
          <p:grpSpPr>
            <a:xfrm>
              <a:off x="8994728" y="670955"/>
              <a:ext cx="149289" cy="653721"/>
              <a:chOff x="5385375" y="498300"/>
              <a:chExt cx="802200" cy="556500"/>
            </a:xfrm>
          </p:grpSpPr>
          <p:sp>
            <p:nvSpPr>
              <p:cNvPr id="200" name="Google Shape;200;p4"/>
              <p:cNvSpPr/>
              <p:nvPr/>
            </p:nvSpPr>
            <p:spPr>
              <a:xfrm>
                <a:off x="5385375" y="498300"/>
                <a:ext cx="802200" cy="993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1" name="Google Shape;201;p4"/>
              <p:cNvSpPr/>
              <p:nvPr/>
            </p:nvSpPr>
            <p:spPr>
              <a:xfrm>
                <a:off x="5385375" y="726900"/>
                <a:ext cx="802200" cy="993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2" name="Google Shape;202;p4"/>
              <p:cNvSpPr/>
              <p:nvPr/>
            </p:nvSpPr>
            <p:spPr>
              <a:xfrm>
                <a:off x="5385375" y="955500"/>
                <a:ext cx="802200" cy="993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03" name="Google Shape;203;p4"/>
            <p:cNvGrpSpPr/>
            <p:nvPr/>
          </p:nvGrpSpPr>
          <p:grpSpPr>
            <a:xfrm>
              <a:off x="7508545" y="3014000"/>
              <a:ext cx="666403" cy="1475799"/>
              <a:chOff x="7508545" y="664625"/>
              <a:chExt cx="666403" cy="1475799"/>
            </a:xfrm>
          </p:grpSpPr>
          <p:sp>
            <p:nvSpPr>
              <p:cNvPr id="204" name="Google Shape;204;p4"/>
              <p:cNvSpPr/>
              <p:nvPr/>
            </p:nvSpPr>
            <p:spPr>
              <a:xfrm>
                <a:off x="7508545" y="664625"/>
                <a:ext cx="59344" cy="59348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5" name="Google Shape;205;p4"/>
              <p:cNvSpPr/>
              <p:nvPr/>
            </p:nvSpPr>
            <p:spPr>
              <a:xfrm>
                <a:off x="7710872" y="664625"/>
                <a:ext cx="59344" cy="59348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6" name="Google Shape;206;p4"/>
              <p:cNvSpPr/>
              <p:nvPr/>
            </p:nvSpPr>
            <p:spPr>
              <a:xfrm>
                <a:off x="7913198" y="664625"/>
                <a:ext cx="59344" cy="59348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7" name="Google Shape;207;p4"/>
              <p:cNvSpPr/>
              <p:nvPr/>
            </p:nvSpPr>
            <p:spPr>
              <a:xfrm>
                <a:off x="7508545" y="866967"/>
                <a:ext cx="59344" cy="59348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8" name="Google Shape;208;p4"/>
              <p:cNvSpPr/>
              <p:nvPr/>
            </p:nvSpPr>
            <p:spPr>
              <a:xfrm>
                <a:off x="7710872" y="866967"/>
                <a:ext cx="59344" cy="59348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9" name="Google Shape;209;p4"/>
              <p:cNvSpPr/>
              <p:nvPr/>
            </p:nvSpPr>
            <p:spPr>
              <a:xfrm>
                <a:off x="7913198" y="866967"/>
                <a:ext cx="59344" cy="59348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0" name="Google Shape;210;p4"/>
              <p:cNvSpPr/>
              <p:nvPr/>
            </p:nvSpPr>
            <p:spPr>
              <a:xfrm>
                <a:off x="7508545" y="1069308"/>
                <a:ext cx="59344" cy="59348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1" name="Google Shape;211;p4"/>
              <p:cNvSpPr/>
              <p:nvPr/>
            </p:nvSpPr>
            <p:spPr>
              <a:xfrm>
                <a:off x="7710872" y="1069308"/>
                <a:ext cx="59344" cy="59348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2" name="Google Shape;212;p4"/>
              <p:cNvSpPr/>
              <p:nvPr/>
            </p:nvSpPr>
            <p:spPr>
              <a:xfrm>
                <a:off x="7913198" y="1069308"/>
                <a:ext cx="59344" cy="59348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3" name="Google Shape;213;p4"/>
              <p:cNvSpPr/>
              <p:nvPr/>
            </p:nvSpPr>
            <p:spPr>
              <a:xfrm>
                <a:off x="7508545" y="1271649"/>
                <a:ext cx="59344" cy="59348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4" name="Google Shape;214;p4"/>
              <p:cNvSpPr/>
              <p:nvPr/>
            </p:nvSpPr>
            <p:spPr>
              <a:xfrm>
                <a:off x="7710872" y="1271649"/>
                <a:ext cx="59344" cy="59348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5" name="Google Shape;215;p4"/>
              <p:cNvSpPr/>
              <p:nvPr/>
            </p:nvSpPr>
            <p:spPr>
              <a:xfrm>
                <a:off x="7913198" y="1271649"/>
                <a:ext cx="59344" cy="59348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6" name="Google Shape;216;p4"/>
              <p:cNvSpPr/>
              <p:nvPr/>
            </p:nvSpPr>
            <p:spPr>
              <a:xfrm>
                <a:off x="8115524" y="664625"/>
                <a:ext cx="59344" cy="59348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7" name="Google Shape;217;p4"/>
              <p:cNvSpPr/>
              <p:nvPr/>
            </p:nvSpPr>
            <p:spPr>
              <a:xfrm>
                <a:off x="8115524" y="866967"/>
                <a:ext cx="59344" cy="59348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8" name="Google Shape;218;p4"/>
              <p:cNvSpPr/>
              <p:nvPr/>
            </p:nvSpPr>
            <p:spPr>
              <a:xfrm>
                <a:off x="8115524" y="1069308"/>
                <a:ext cx="59344" cy="59348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9" name="Google Shape;219;p4"/>
              <p:cNvSpPr/>
              <p:nvPr/>
            </p:nvSpPr>
            <p:spPr>
              <a:xfrm>
                <a:off x="8115549" y="1271649"/>
                <a:ext cx="59344" cy="59348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0" name="Google Shape;220;p4"/>
              <p:cNvSpPr/>
              <p:nvPr/>
            </p:nvSpPr>
            <p:spPr>
              <a:xfrm>
                <a:off x="7508545" y="1474000"/>
                <a:ext cx="59400" cy="594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1" name="Google Shape;221;p4"/>
              <p:cNvSpPr/>
              <p:nvPr/>
            </p:nvSpPr>
            <p:spPr>
              <a:xfrm>
                <a:off x="7710872" y="1474000"/>
                <a:ext cx="59400" cy="594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2" name="Google Shape;222;p4"/>
              <p:cNvSpPr/>
              <p:nvPr/>
            </p:nvSpPr>
            <p:spPr>
              <a:xfrm>
                <a:off x="7913198" y="1474000"/>
                <a:ext cx="59400" cy="594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3" name="Google Shape;223;p4"/>
              <p:cNvSpPr/>
              <p:nvPr/>
            </p:nvSpPr>
            <p:spPr>
              <a:xfrm>
                <a:off x="7508545" y="1676342"/>
                <a:ext cx="59400" cy="594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4" name="Google Shape;224;p4"/>
              <p:cNvSpPr/>
              <p:nvPr/>
            </p:nvSpPr>
            <p:spPr>
              <a:xfrm>
                <a:off x="7710872" y="1676342"/>
                <a:ext cx="59400" cy="594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5" name="Google Shape;225;p4"/>
              <p:cNvSpPr/>
              <p:nvPr/>
            </p:nvSpPr>
            <p:spPr>
              <a:xfrm>
                <a:off x="7913198" y="1676342"/>
                <a:ext cx="59400" cy="594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6" name="Google Shape;226;p4"/>
              <p:cNvSpPr/>
              <p:nvPr/>
            </p:nvSpPr>
            <p:spPr>
              <a:xfrm>
                <a:off x="7508545" y="1878683"/>
                <a:ext cx="59400" cy="594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7" name="Google Shape;227;p4"/>
              <p:cNvSpPr/>
              <p:nvPr/>
            </p:nvSpPr>
            <p:spPr>
              <a:xfrm>
                <a:off x="7710872" y="1878683"/>
                <a:ext cx="59400" cy="594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8" name="Google Shape;228;p4"/>
              <p:cNvSpPr/>
              <p:nvPr/>
            </p:nvSpPr>
            <p:spPr>
              <a:xfrm>
                <a:off x="7913198" y="1878683"/>
                <a:ext cx="59400" cy="594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9" name="Google Shape;229;p4"/>
              <p:cNvSpPr/>
              <p:nvPr/>
            </p:nvSpPr>
            <p:spPr>
              <a:xfrm>
                <a:off x="7508545" y="2081024"/>
                <a:ext cx="59400" cy="594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0" name="Google Shape;230;p4"/>
              <p:cNvSpPr/>
              <p:nvPr/>
            </p:nvSpPr>
            <p:spPr>
              <a:xfrm>
                <a:off x="7710872" y="2081024"/>
                <a:ext cx="59400" cy="594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1" name="Google Shape;231;p4"/>
              <p:cNvSpPr/>
              <p:nvPr/>
            </p:nvSpPr>
            <p:spPr>
              <a:xfrm>
                <a:off x="7913198" y="2081024"/>
                <a:ext cx="59400" cy="594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2" name="Google Shape;232;p4"/>
              <p:cNvSpPr/>
              <p:nvPr/>
            </p:nvSpPr>
            <p:spPr>
              <a:xfrm>
                <a:off x="8115524" y="1474000"/>
                <a:ext cx="59400" cy="594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3" name="Google Shape;233;p4"/>
              <p:cNvSpPr/>
              <p:nvPr/>
            </p:nvSpPr>
            <p:spPr>
              <a:xfrm>
                <a:off x="8115524" y="1676342"/>
                <a:ext cx="59400" cy="594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4" name="Google Shape;234;p4"/>
              <p:cNvSpPr/>
              <p:nvPr/>
            </p:nvSpPr>
            <p:spPr>
              <a:xfrm>
                <a:off x="8115524" y="1878683"/>
                <a:ext cx="59400" cy="594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5" name="Google Shape;235;p4"/>
              <p:cNvSpPr/>
              <p:nvPr/>
            </p:nvSpPr>
            <p:spPr>
              <a:xfrm>
                <a:off x="8115549" y="2081024"/>
                <a:ext cx="59400" cy="594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36" name="Google Shape;236;p4"/>
            <p:cNvGrpSpPr/>
            <p:nvPr/>
          </p:nvGrpSpPr>
          <p:grpSpPr>
            <a:xfrm>
              <a:off x="666070" y="4483438"/>
              <a:ext cx="666403" cy="666424"/>
              <a:chOff x="7996345" y="980275"/>
              <a:chExt cx="666403" cy="666424"/>
            </a:xfrm>
          </p:grpSpPr>
          <p:sp>
            <p:nvSpPr>
              <p:cNvPr id="237" name="Google Shape;237;p4"/>
              <p:cNvSpPr/>
              <p:nvPr/>
            </p:nvSpPr>
            <p:spPr>
              <a:xfrm>
                <a:off x="7996345" y="980275"/>
                <a:ext cx="59400" cy="594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8" name="Google Shape;238;p4"/>
              <p:cNvSpPr/>
              <p:nvPr/>
            </p:nvSpPr>
            <p:spPr>
              <a:xfrm>
                <a:off x="8198672" y="980275"/>
                <a:ext cx="59400" cy="594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9" name="Google Shape;239;p4"/>
              <p:cNvSpPr/>
              <p:nvPr/>
            </p:nvSpPr>
            <p:spPr>
              <a:xfrm>
                <a:off x="8400998" y="980275"/>
                <a:ext cx="59400" cy="594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0" name="Google Shape;240;p4"/>
              <p:cNvSpPr/>
              <p:nvPr/>
            </p:nvSpPr>
            <p:spPr>
              <a:xfrm>
                <a:off x="7996345" y="1182617"/>
                <a:ext cx="59400" cy="594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1" name="Google Shape;241;p4"/>
              <p:cNvSpPr/>
              <p:nvPr/>
            </p:nvSpPr>
            <p:spPr>
              <a:xfrm>
                <a:off x="8198672" y="1182617"/>
                <a:ext cx="59400" cy="594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2" name="Google Shape;242;p4"/>
              <p:cNvSpPr/>
              <p:nvPr/>
            </p:nvSpPr>
            <p:spPr>
              <a:xfrm>
                <a:off x="8400998" y="1182617"/>
                <a:ext cx="59400" cy="594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3" name="Google Shape;243;p4"/>
              <p:cNvSpPr/>
              <p:nvPr/>
            </p:nvSpPr>
            <p:spPr>
              <a:xfrm>
                <a:off x="7996345" y="1384958"/>
                <a:ext cx="59400" cy="594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4" name="Google Shape;244;p4"/>
              <p:cNvSpPr/>
              <p:nvPr/>
            </p:nvSpPr>
            <p:spPr>
              <a:xfrm>
                <a:off x="8198672" y="1384958"/>
                <a:ext cx="59400" cy="594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5" name="Google Shape;245;p4"/>
              <p:cNvSpPr/>
              <p:nvPr/>
            </p:nvSpPr>
            <p:spPr>
              <a:xfrm>
                <a:off x="8400998" y="1384958"/>
                <a:ext cx="59400" cy="594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6" name="Google Shape;246;p4"/>
              <p:cNvSpPr/>
              <p:nvPr/>
            </p:nvSpPr>
            <p:spPr>
              <a:xfrm>
                <a:off x="7996345" y="1587299"/>
                <a:ext cx="59400" cy="594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7" name="Google Shape;247;p4"/>
              <p:cNvSpPr/>
              <p:nvPr/>
            </p:nvSpPr>
            <p:spPr>
              <a:xfrm>
                <a:off x="8198672" y="1587299"/>
                <a:ext cx="59400" cy="594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8" name="Google Shape;248;p4"/>
              <p:cNvSpPr/>
              <p:nvPr/>
            </p:nvSpPr>
            <p:spPr>
              <a:xfrm>
                <a:off x="8400998" y="1587299"/>
                <a:ext cx="59400" cy="594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9" name="Google Shape;249;p4"/>
              <p:cNvSpPr/>
              <p:nvPr/>
            </p:nvSpPr>
            <p:spPr>
              <a:xfrm>
                <a:off x="8603324" y="980275"/>
                <a:ext cx="59400" cy="594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0" name="Google Shape;250;p4"/>
              <p:cNvSpPr/>
              <p:nvPr/>
            </p:nvSpPr>
            <p:spPr>
              <a:xfrm>
                <a:off x="8603324" y="1182617"/>
                <a:ext cx="59400" cy="594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1" name="Google Shape;251;p4"/>
              <p:cNvSpPr/>
              <p:nvPr/>
            </p:nvSpPr>
            <p:spPr>
              <a:xfrm>
                <a:off x="8603324" y="1384958"/>
                <a:ext cx="59400" cy="594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2" name="Google Shape;252;p4"/>
              <p:cNvSpPr/>
              <p:nvPr/>
            </p:nvSpPr>
            <p:spPr>
              <a:xfrm>
                <a:off x="8603349" y="1587299"/>
                <a:ext cx="59400" cy="594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253" name="Google Shape;253;p4"/>
          <p:cNvSpPr txBox="1">
            <a:spLocks noGrp="1"/>
          </p:cNvSpPr>
          <p:nvPr>
            <p:ph type="body" idx="1"/>
          </p:nvPr>
        </p:nvSpPr>
        <p:spPr>
          <a:xfrm>
            <a:off x="1699000" y="660475"/>
            <a:ext cx="5045400" cy="3829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457200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Barlow SemiBold"/>
              <a:buChar char="▪"/>
              <a:defRPr sz="3600">
                <a:latin typeface="Barlow SemiBold"/>
                <a:ea typeface="Barlow SemiBold"/>
                <a:cs typeface="Barlow SemiBold"/>
                <a:sym typeface="Barlow SemiBold"/>
              </a:defRPr>
            </a:lvl1pPr>
            <a:lvl2pPr marL="914400" lvl="1" indent="-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Barlow SemiBold"/>
              <a:buChar char="▫"/>
              <a:defRPr sz="3600">
                <a:latin typeface="Barlow SemiBold"/>
                <a:ea typeface="Barlow SemiBold"/>
                <a:cs typeface="Barlow SemiBold"/>
                <a:sym typeface="Barlow SemiBold"/>
              </a:defRPr>
            </a:lvl2pPr>
            <a:lvl3pPr marL="1371600" lvl="2" indent="-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Barlow SemiBold"/>
              <a:buChar char="▫"/>
              <a:defRPr sz="3600">
                <a:latin typeface="Barlow SemiBold"/>
                <a:ea typeface="Barlow SemiBold"/>
                <a:cs typeface="Barlow SemiBold"/>
                <a:sym typeface="Barlow SemiBold"/>
              </a:defRPr>
            </a:lvl3pPr>
            <a:lvl4pPr marL="1828800" lvl="3" indent="-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Barlow SemiBold"/>
              <a:buChar char="▫"/>
              <a:defRPr sz="3600">
                <a:latin typeface="Barlow SemiBold"/>
                <a:ea typeface="Barlow SemiBold"/>
                <a:cs typeface="Barlow SemiBold"/>
                <a:sym typeface="Barlow SemiBold"/>
              </a:defRPr>
            </a:lvl4pPr>
            <a:lvl5pPr marL="2286000" lvl="4" indent="-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Barlow SemiBold"/>
              <a:buChar char="▫"/>
              <a:defRPr sz="3600">
                <a:latin typeface="Barlow SemiBold"/>
                <a:ea typeface="Barlow SemiBold"/>
                <a:cs typeface="Barlow SemiBold"/>
                <a:sym typeface="Barlow SemiBold"/>
              </a:defRPr>
            </a:lvl5pPr>
            <a:lvl6pPr marL="2743200" lvl="5" indent="-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Barlow SemiBold"/>
              <a:buChar char="▫"/>
              <a:defRPr sz="3600">
                <a:latin typeface="Barlow SemiBold"/>
                <a:ea typeface="Barlow SemiBold"/>
                <a:cs typeface="Barlow SemiBold"/>
                <a:sym typeface="Barlow SemiBold"/>
              </a:defRPr>
            </a:lvl6pPr>
            <a:lvl7pPr marL="3200400" lvl="6" indent="-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Barlow SemiBold"/>
              <a:buChar char="▫"/>
              <a:defRPr sz="3600">
                <a:latin typeface="Barlow SemiBold"/>
                <a:ea typeface="Barlow SemiBold"/>
                <a:cs typeface="Barlow SemiBold"/>
                <a:sym typeface="Barlow SemiBold"/>
              </a:defRPr>
            </a:lvl7pPr>
            <a:lvl8pPr marL="3657600" lvl="7" indent="-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Barlow SemiBold"/>
              <a:buChar char="▫"/>
              <a:defRPr sz="3600">
                <a:latin typeface="Barlow SemiBold"/>
                <a:ea typeface="Barlow SemiBold"/>
                <a:cs typeface="Barlow SemiBold"/>
                <a:sym typeface="Barlow SemiBold"/>
              </a:defRPr>
            </a:lvl8pPr>
            <a:lvl9pPr marL="4114800" lvl="8" indent="-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Barlow SemiBold"/>
              <a:buChar char="▫"/>
              <a:defRPr sz="3600">
                <a:latin typeface="Barlow SemiBold"/>
                <a:ea typeface="Barlow SemiBold"/>
                <a:cs typeface="Barlow SemiBold"/>
                <a:sym typeface="Barlow SemiBold"/>
              </a:defRPr>
            </a:lvl9pPr>
          </a:lstStyle>
          <a:p>
            <a:endParaRPr/>
          </a:p>
        </p:txBody>
      </p:sp>
      <p:sp>
        <p:nvSpPr>
          <p:cNvPr id="254" name="Google Shape;254;p4"/>
          <p:cNvSpPr txBox="1"/>
          <p:nvPr/>
        </p:nvSpPr>
        <p:spPr>
          <a:xfrm>
            <a:off x="666125" y="574543"/>
            <a:ext cx="666300" cy="65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600">
                <a:solidFill>
                  <a:schemeClr val="lt1"/>
                </a:solidFill>
              </a:rPr>
              <a:t>“</a:t>
            </a:r>
            <a:endParaRPr sz="9600">
              <a:solidFill>
                <a:schemeClr val="lt1"/>
              </a:solidFill>
            </a:endParaRPr>
          </a:p>
        </p:txBody>
      </p:sp>
      <p:sp>
        <p:nvSpPr>
          <p:cNvPr id="255" name="Google Shape;255;p4"/>
          <p:cNvSpPr txBox="1">
            <a:spLocks noGrp="1"/>
          </p:cNvSpPr>
          <p:nvPr>
            <p:ph type="sldNum" idx="12"/>
          </p:nvPr>
        </p:nvSpPr>
        <p:spPr>
          <a:xfrm>
            <a:off x="8504254" y="4489800"/>
            <a:ext cx="653700" cy="6537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+ Image">
  <p:cSld name="TITLE_AND_BODY_1">
    <p:spTree>
      <p:nvGrpSpPr>
        <p:cNvPr id="1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p6"/>
          <p:cNvSpPr/>
          <p:nvPr/>
        </p:nvSpPr>
        <p:spPr>
          <a:xfrm>
            <a:off x="6100358" y="13"/>
            <a:ext cx="3050400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1" name="Google Shape;291;p6"/>
          <p:cNvSpPr/>
          <p:nvPr/>
        </p:nvSpPr>
        <p:spPr>
          <a:xfrm>
            <a:off x="8504250" y="4489800"/>
            <a:ext cx="653700" cy="6537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2" name="Google Shape;292;p6"/>
          <p:cNvSpPr/>
          <p:nvPr/>
        </p:nvSpPr>
        <p:spPr>
          <a:xfrm>
            <a:off x="322375" y="646500"/>
            <a:ext cx="4470600" cy="6537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93" name="Google Shape;293;p6"/>
          <p:cNvGrpSpPr/>
          <p:nvPr/>
        </p:nvGrpSpPr>
        <p:grpSpPr>
          <a:xfrm>
            <a:off x="-207" y="646493"/>
            <a:ext cx="155867" cy="653721"/>
            <a:chOff x="5385375" y="498300"/>
            <a:chExt cx="802200" cy="556500"/>
          </a:xfrm>
        </p:grpSpPr>
        <p:sp>
          <p:nvSpPr>
            <p:cNvPr id="294" name="Google Shape;294;p6"/>
            <p:cNvSpPr/>
            <p:nvPr/>
          </p:nvSpPr>
          <p:spPr>
            <a:xfrm>
              <a:off x="5385375" y="498300"/>
              <a:ext cx="802200" cy="993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" name="Google Shape;295;p6"/>
            <p:cNvSpPr/>
            <p:nvPr/>
          </p:nvSpPr>
          <p:spPr>
            <a:xfrm>
              <a:off x="5385375" y="726900"/>
              <a:ext cx="802200" cy="993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" name="Google Shape;296;p6"/>
            <p:cNvSpPr/>
            <p:nvPr/>
          </p:nvSpPr>
          <p:spPr>
            <a:xfrm>
              <a:off x="5385375" y="955500"/>
              <a:ext cx="802200" cy="993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7" name="Google Shape;297;p6"/>
          <p:cNvGrpSpPr/>
          <p:nvPr/>
        </p:nvGrpSpPr>
        <p:grpSpPr>
          <a:xfrm>
            <a:off x="5434002" y="4483463"/>
            <a:ext cx="666347" cy="666373"/>
            <a:chOff x="7134700" y="414375"/>
            <a:chExt cx="501919" cy="501900"/>
          </a:xfrm>
        </p:grpSpPr>
        <p:sp>
          <p:nvSpPr>
            <p:cNvPr id="298" name="Google Shape;298;p6"/>
            <p:cNvSpPr/>
            <p:nvPr/>
          </p:nvSpPr>
          <p:spPr>
            <a:xfrm>
              <a:off x="7134700" y="414375"/>
              <a:ext cx="44700" cy="44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299;p6"/>
            <p:cNvSpPr/>
            <p:nvPr/>
          </p:nvSpPr>
          <p:spPr>
            <a:xfrm>
              <a:off x="7287100" y="414375"/>
              <a:ext cx="44700" cy="44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" name="Google Shape;300;p6"/>
            <p:cNvSpPr/>
            <p:nvPr/>
          </p:nvSpPr>
          <p:spPr>
            <a:xfrm>
              <a:off x="7439500" y="414375"/>
              <a:ext cx="44700" cy="44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" name="Google Shape;301;p6"/>
            <p:cNvSpPr/>
            <p:nvPr/>
          </p:nvSpPr>
          <p:spPr>
            <a:xfrm>
              <a:off x="7134700" y="566775"/>
              <a:ext cx="44700" cy="44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" name="Google Shape;302;p6"/>
            <p:cNvSpPr/>
            <p:nvPr/>
          </p:nvSpPr>
          <p:spPr>
            <a:xfrm>
              <a:off x="7287100" y="566775"/>
              <a:ext cx="44700" cy="44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" name="Google Shape;303;p6"/>
            <p:cNvSpPr/>
            <p:nvPr/>
          </p:nvSpPr>
          <p:spPr>
            <a:xfrm>
              <a:off x="7439500" y="566775"/>
              <a:ext cx="44700" cy="44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" name="Google Shape;304;p6"/>
            <p:cNvSpPr/>
            <p:nvPr/>
          </p:nvSpPr>
          <p:spPr>
            <a:xfrm>
              <a:off x="7134700" y="719175"/>
              <a:ext cx="44700" cy="44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" name="Google Shape;305;p6"/>
            <p:cNvSpPr/>
            <p:nvPr/>
          </p:nvSpPr>
          <p:spPr>
            <a:xfrm>
              <a:off x="7287100" y="719175"/>
              <a:ext cx="44700" cy="44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" name="Google Shape;306;p6"/>
            <p:cNvSpPr/>
            <p:nvPr/>
          </p:nvSpPr>
          <p:spPr>
            <a:xfrm>
              <a:off x="7439500" y="719175"/>
              <a:ext cx="44700" cy="44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" name="Google Shape;307;p6"/>
            <p:cNvSpPr/>
            <p:nvPr/>
          </p:nvSpPr>
          <p:spPr>
            <a:xfrm>
              <a:off x="7134700" y="871575"/>
              <a:ext cx="44700" cy="44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" name="Google Shape;308;p6"/>
            <p:cNvSpPr/>
            <p:nvPr/>
          </p:nvSpPr>
          <p:spPr>
            <a:xfrm>
              <a:off x="7287100" y="871575"/>
              <a:ext cx="44700" cy="44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" name="Google Shape;309;p6"/>
            <p:cNvSpPr/>
            <p:nvPr/>
          </p:nvSpPr>
          <p:spPr>
            <a:xfrm>
              <a:off x="7439500" y="871575"/>
              <a:ext cx="44700" cy="44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" name="Google Shape;310;p6"/>
            <p:cNvSpPr/>
            <p:nvPr/>
          </p:nvSpPr>
          <p:spPr>
            <a:xfrm>
              <a:off x="7591900" y="414375"/>
              <a:ext cx="44700" cy="44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" name="Google Shape;311;p6"/>
            <p:cNvSpPr/>
            <p:nvPr/>
          </p:nvSpPr>
          <p:spPr>
            <a:xfrm>
              <a:off x="7591900" y="566775"/>
              <a:ext cx="44700" cy="44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" name="Google Shape;312;p6"/>
            <p:cNvSpPr/>
            <p:nvPr/>
          </p:nvSpPr>
          <p:spPr>
            <a:xfrm>
              <a:off x="7591900" y="719175"/>
              <a:ext cx="44700" cy="44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" name="Google Shape;313;p6"/>
            <p:cNvSpPr/>
            <p:nvPr/>
          </p:nvSpPr>
          <p:spPr>
            <a:xfrm>
              <a:off x="7591919" y="871575"/>
              <a:ext cx="44700" cy="44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14" name="Google Shape;314;p6"/>
          <p:cNvGrpSpPr/>
          <p:nvPr/>
        </p:nvGrpSpPr>
        <p:grpSpPr>
          <a:xfrm rot="-5400000">
            <a:off x="8018100" y="-167410"/>
            <a:ext cx="318554" cy="653721"/>
            <a:chOff x="5385375" y="498300"/>
            <a:chExt cx="802200" cy="556500"/>
          </a:xfrm>
        </p:grpSpPr>
        <p:sp>
          <p:nvSpPr>
            <p:cNvPr id="315" name="Google Shape;315;p6"/>
            <p:cNvSpPr/>
            <p:nvPr/>
          </p:nvSpPr>
          <p:spPr>
            <a:xfrm>
              <a:off x="5385375" y="498300"/>
              <a:ext cx="802200" cy="993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" name="Google Shape;316;p6"/>
            <p:cNvSpPr/>
            <p:nvPr/>
          </p:nvSpPr>
          <p:spPr>
            <a:xfrm>
              <a:off x="5385375" y="726900"/>
              <a:ext cx="802200" cy="993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" name="Google Shape;317;p6"/>
            <p:cNvSpPr/>
            <p:nvPr/>
          </p:nvSpPr>
          <p:spPr>
            <a:xfrm>
              <a:off x="5385375" y="955500"/>
              <a:ext cx="802200" cy="993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18" name="Google Shape;318;p6"/>
          <p:cNvSpPr txBox="1">
            <a:spLocks noGrp="1"/>
          </p:cNvSpPr>
          <p:nvPr>
            <p:ph type="title"/>
          </p:nvPr>
        </p:nvSpPr>
        <p:spPr>
          <a:xfrm>
            <a:off x="508700" y="646500"/>
            <a:ext cx="4284300" cy="6537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19" name="Google Shape;319;p6"/>
          <p:cNvSpPr txBox="1">
            <a:spLocks noGrp="1"/>
          </p:cNvSpPr>
          <p:nvPr>
            <p:ph type="body" idx="1"/>
          </p:nvPr>
        </p:nvSpPr>
        <p:spPr>
          <a:xfrm>
            <a:off x="508700" y="1599700"/>
            <a:ext cx="4284300" cy="2886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81000" rtl="0">
              <a:spcBef>
                <a:spcPts val="600"/>
              </a:spcBef>
              <a:spcAft>
                <a:spcPts val="0"/>
              </a:spcAft>
              <a:buSzPts val="2400"/>
              <a:buChar char="▪"/>
              <a:defRPr/>
            </a:lvl1pPr>
            <a:lvl2pPr marL="914400" lvl="1" indent="-381000" rtl="0">
              <a:spcBef>
                <a:spcPts val="0"/>
              </a:spcBef>
              <a:spcAft>
                <a:spcPts val="0"/>
              </a:spcAft>
              <a:buSzPts val="2400"/>
              <a:buChar char="▫"/>
              <a:defRPr/>
            </a:lvl2pPr>
            <a:lvl3pPr marL="1371600" lvl="2" indent="-381000" rtl="0">
              <a:spcBef>
                <a:spcPts val="0"/>
              </a:spcBef>
              <a:spcAft>
                <a:spcPts val="0"/>
              </a:spcAft>
              <a:buSzPts val="2400"/>
              <a:buChar char="▫"/>
              <a:defRPr/>
            </a:lvl3pPr>
            <a:lvl4pPr marL="1828800" lvl="3" indent="-381000" rtl="0">
              <a:spcBef>
                <a:spcPts val="0"/>
              </a:spcBef>
              <a:spcAft>
                <a:spcPts val="0"/>
              </a:spcAft>
              <a:buSzPts val="2400"/>
              <a:buChar char="▫"/>
              <a:defRPr/>
            </a:lvl4pPr>
            <a:lvl5pPr marL="2286000" lvl="4" indent="-381000" rtl="0">
              <a:spcBef>
                <a:spcPts val="0"/>
              </a:spcBef>
              <a:spcAft>
                <a:spcPts val="0"/>
              </a:spcAft>
              <a:buSzPts val="2400"/>
              <a:buChar char="▫"/>
              <a:defRPr/>
            </a:lvl5pPr>
            <a:lvl6pPr marL="2743200" lvl="5" indent="-381000" rtl="0">
              <a:spcBef>
                <a:spcPts val="0"/>
              </a:spcBef>
              <a:spcAft>
                <a:spcPts val="0"/>
              </a:spcAft>
              <a:buSzPts val="2400"/>
              <a:buChar char="▫"/>
              <a:defRPr/>
            </a:lvl6pPr>
            <a:lvl7pPr marL="3200400" lvl="6" indent="-381000" rtl="0">
              <a:spcBef>
                <a:spcPts val="0"/>
              </a:spcBef>
              <a:spcAft>
                <a:spcPts val="0"/>
              </a:spcAft>
              <a:buSzPts val="2400"/>
              <a:buChar char="▫"/>
              <a:defRPr/>
            </a:lvl7pPr>
            <a:lvl8pPr marL="3657600" lvl="7" indent="-381000" rtl="0">
              <a:spcBef>
                <a:spcPts val="0"/>
              </a:spcBef>
              <a:spcAft>
                <a:spcPts val="0"/>
              </a:spcAft>
              <a:buSzPts val="2400"/>
              <a:buChar char="▫"/>
              <a:defRPr/>
            </a:lvl8pPr>
            <a:lvl9pPr marL="4114800" lvl="8" indent="-381000" rtl="0">
              <a:spcBef>
                <a:spcPts val="0"/>
              </a:spcBef>
              <a:spcAft>
                <a:spcPts val="0"/>
              </a:spcAft>
              <a:buSzPts val="2400"/>
              <a:buChar char="▫"/>
              <a:defRPr/>
            </a:lvl9pPr>
          </a:lstStyle>
          <a:p>
            <a:endParaRPr/>
          </a:p>
        </p:txBody>
      </p:sp>
      <p:sp>
        <p:nvSpPr>
          <p:cNvPr id="320" name="Google Shape;320;p6"/>
          <p:cNvSpPr txBox="1">
            <a:spLocks noGrp="1"/>
          </p:cNvSpPr>
          <p:nvPr>
            <p:ph type="sldNum" idx="12"/>
          </p:nvPr>
        </p:nvSpPr>
        <p:spPr>
          <a:xfrm>
            <a:off x="8504254" y="4489800"/>
            <a:ext cx="653700" cy="6537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>
  <p:cSld name="TITLE_AND_TWO_COLUMNS_1">
    <p:spTree>
      <p:nvGrpSpPr>
        <p:cNvPr id="1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6" name="Google Shape;356;p8"/>
          <p:cNvGrpSpPr/>
          <p:nvPr/>
        </p:nvGrpSpPr>
        <p:grpSpPr>
          <a:xfrm>
            <a:off x="-207" y="0"/>
            <a:ext cx="9158157" cy="5149835"/>
            <a:chOff x="-207" y="0"/>
            <a:chExt cx="9158157" cy="5149835"/>
          </a:xfrm>
        </p:grpSpPr>
        <p:sp>
          <p:nvSpPr>
            <p:cNvPr id="357" name="Google Shape;357;p8"/>
            <p:cNvSpPr/>
            <p:nvPr/>
          </p:nvSpPr>
          <p:spPr>
            <a:xfrm>
              <a:off x="8504250" y="4489800"/>
              <a:ext cx="653700" cy="653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" name="Google Shape;358;p8"/>
            <p:cNvSpPr/>
            <p:nvPr/>
          </p:nvSpPr>
          <p:spPr>
            <a:xfrm>
              <a:off x="0" y="0"/>
              <a:ext cx="653700" cy="5143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" name="Google Shape;359;p8"/>
            <p:cNvSpPr/>
            <p:nvPr/>
          </p:nvSpPr>
          <p:spPr>
            <a:xfrm>
              <a:off x="322375" y="664300"/>
              <a:ext cx="8181900" cy="653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60" name="Google Shape;360;p8"/>
            <p:cNvGrpSpPr/>
            <p:nvPr/>
          </p:nvGrpSpPr>
          <p:grpSpPr>
            <a:xfrm>
              <a:off x="-207" y="664293"/>
              <a:ext cx="155867" cy="653721"/>
              <a:chOff x="5385375" y="498300"/>
              <a:chExt cx="802200" cy="556500"/>
            </a:xfrm>
          </p:grpSpPr>
          <p:sp>
            <p:nvSpPr>
              <p:cNvPr id="361" name="Google Shape;361;p8"/>
              <p:cNvSpPr/>
              <p:nvPr/>
            </p:nvSpPr>
            <p:spPr>
              <a:xfrm>
                <a:off x="5385375" y="498300"/>
                <a:ext cx="802200" cy="993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2" name="Google Shape;362;p8"/>
              <p:cNvSpPr/>
              <p:nvPr/>
            </p:nvSpPr>
            <p:spPr>
              <a:xfrm>
                <a:off x="5385375" y="726900"/>
                <a:ext cx="802200" cy="993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3" name="Google Shape;363;p8"/>
              <p:cNvSpPr/>
              <p:nvPr/>
            </p:nvSpPr>
            <p:spPr>
              <a:xfrm>
                <a:off x="5385375" y="955500"/>
                <a:ext cx="802200" cy="993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64" name="Google Shape;364;p8"/>
            <p:cNvGrpSpPr/>
            <p:nvPr/>
          </p:nvGrpSpPr>
          <p:grpSpPr>
            <a:xfrm>
              <a:off x="322384" y="4483463"/>
              <a:ext cx="666347" cy="666373"/>
              <a:chOff x="7134700" y="414375"/>
              <a:chExt cx="501919" cy="501900"/>
            </a:xfrm>
          </p:grpSpPr>
          <p:sp>
            <p:nvSpPr>
              <p:cNvPr id="365" name="Google Shape;365;p8"/>
              <p:cNvSpPr/>
              <p:nvPr/>
            </p:nvSpPr>
            <p:spPr>
              <a:xfrm>
                <a:off x="7134700" y="414375"/>
                <a:ext cx="44700" cy="447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6" name="Google Shape;366;p8"/>
              <p:cNvSpPr/>
              <p:nvPr/>
            </p:nvSpPr>
            <p:spPr>
              <a:xfrm>
                <a:off x="7287100" y="414375"/>
                <a:ext cx="44700" cy="447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7" name="Google Shape;367;p8"/>
              <p:cNvSpPr/>
              <p:nvPr/>
            </p:nvSpPr>
            <p:spPr>
              <a:xfrm>
                <a:off x="7439500" y="414375"/>
                <a:ext cx="44700" cy="447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8" name="Google Shape;368;p8"/>
              <p:cNvSpPr/>
              <p:nvPr/>
            </p:nvSpPr>
            <p:spPr>
              <a:xfrm>
                <a:off x="7134700" y="566775"/>
                <a:ext cx="44700" cy="447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9" name="Google Shape;369;p8"/>
              <p:cNvSpPr/>
              <p:nvPr/>
            </p:nvSpPr>
            <p:spPr>
              <a:xfrm>
                <a:off x="7287100" y="566775"/>
                <a:ext cx="44700" cy="447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0" name="Google Shape;370;p8"/>
              <p:cNvSpPr/>
              <p:nvPr/>
            </p:nvSpPr>
            <p:spPr>
              <a:xfrm>
                <a:off x="7439500" y="566775"/>
                <a:ext cx="44700" cy="447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1" name="Google Shape;371;p8"/>
              <p:cNvSpPr/>
              <p:nvPr/>
            </p:nvSpPr>
            <p:spPr>
              <a:xfrm>
                <a:off x="7134700" y="719175"/>
                <a:ext cx="44700" cy="447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2" name="Google Shape;372;p8"/>
              <p:cNvSpPr/>
              <p:nvPr/>
            </p:nvSpPr>
            <p:spPr>
              <a:xfrm>
                <a:off x="7287100" y="719175"/>
                <a:ext cx="44700" cy="447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3" name="Google Shape;373;p8"/>
              <p:cNvSpPr/>
              <p:nvPr/>
            </p:nvSpPr>
            <p:spPr>
              <a:xfrm>
                <a:off x="7439500" y="719175"/>
                <a:ext cx="44700" cy="447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4" name="Google Shape;374;p8"/>
              <p:cNvSpPr/>
              <p:nvPr/>
            </p:nvSpPr>
            <p:spPr>
              <a:xfrm>
                <a:off x="7134700" y="871575"/>
                <a:ext cx="44700" cy="447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5" name="Google Shape;375;p8"/>
              <p:cNvSpPr/>
              <p:nvPr/>
            </p:nvSpPr>
            <p:spPr>
              <a:xfrm>
                <a:off x="7287100" y="871575"/>
                <a:ext cx="44700" cy="447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6" name="Google Shape;376;p8"/>
              <p:cNvSpPr/>
              <p:nvPr/>
            </p:nvSpPr>
            <p:spPr>
              <a:xfrm>
                <a:off x="7439500" y="871575"/>
                <a:ext cx="44700" cy="447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7" name="Google Shape;377;p8"/>
              <p:cNvSpPr/>
              <p:nvPr/>
            </p:nvSpPr>
            <p:spPr>
              <a:xfrm>
                <a:off x="7591900" y="414375"/>
                <a:ext cx="44700" cy="447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8" name="Google Shape;378;p8"/>
              <p:cNvSpPr/>
              <p:nvPr/>
            </p:nvSpPr>
            <p:spPr>
              <a:xfrm>
                <a:off x="7591900" y="566775"/>
                <a:ext cx="44700" cy="447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9" name="Google Shape;379;p8"/>
              <p:cNvSpPr/>
              <p:nvPr/>
            </p:nvSpPr>
            <p:spPr>
              <a:xfrm>
                <a:off x="7591900" y="719175"/>
                <a:ext cx="44700" cy="447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0" name="Google Shape;380;p8"/>
              <p:cNvSpPr/>
              <p:nvPr/>
            </p:nvSpPr>
            <p:spPr>
              <a:xfrm>
                <a:off x="7591919" y="871575"/>
                <a:ext cx="44700" cy="447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81" name="Google Shape;381;p8"/>
            <p:cNvGrpSpPr/>
            <p:nvPr/>
          </p:nvGrpSpPr>
          <p:grpSpPr>
            <a:xfrm>
              <a:off x="8832384" y="670955"/>
              <a:ext cx="311815" cy="653721"/>
              <a:chOff x="5385375" y="498300"/>
              <a:chExt cx="802200" cy="556500"/>
            </a:xfrm>
          </p:grpSpPr>
          <p:sp>
            <p:nvSpPr>
              <p:cNvPr id="382" name="Google Shape;382;p8"/>
              <p:cNvSpPr/>
              <p:nvPr/>
            </p:nvSpPr>
            <p:spPr>
              <a:xfrm>
                <a:off x="5385375" y="498300"/>
                <a:ext cx="802200" cy="993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3" name="Google Shape;383;p8"/>
              <p:cNvSpPr/>
              <p:nvPr/>
            </p:nvSpPr>
            <p:spPr>
              <a:xfrm>
                <a:off x="5385375" y="726900"/>
                <a:ext cx="802200" cy="993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4" name="Google Shape;384;p8"/>
              <p:cNvSpPr/>
              <p:nvPr/>
            </p:nvSpPr>
            <p:spPr>
              <a:xfrm>
                <a:off x="5385375" y="955500"/>
                <a:ext cx="802200" cy="993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385" name="Google Shape;385;p8"/>
          <p:cNvSpPr txBox="1">
            <a:spLocks noGrp="1"/>
          </p:cNvSpPr>
          <p:nvPr>
            <p:ph type="title"/>
          </p:nvPr>
        </p:nvSpPr>
        <p:spPr>
          <a:xfrm>
            <a:off x="661100" y="664300"/>
            <a:ext cx="7843200" cy="6537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386" name="Google Shape;386;p8"/>
          <p:cNvSpPr txBox="1">
            <a:spLocks noGrp="1"/>
          </p:cNvSpPr>
          <p:nvPr>
            <p:ph type="body" idx="1"/>
          </p:nvPr>
        </p:nvSpPr>
        <p:spPr>
          <a:xfrm>
            <a:off x="1165875" y="1599700"/>
            <a:ext cx="2257200" cy="2890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rtl="0">
              <a:spcBef>
                <a:spcPts val="600"/>
              </a:spcBef>
              <a:spcAft>
                <a:spcPts val="0"/>
              </a:spcAft>
              <a:buSzPts val="1800"/>
              <a:buChar char="▪"/>
              <a:defRPr sz="1800"/>
            </a:lvl1pPr>
            <a:lvl2pPr marL="914400" lvl="1" indent="-342900" rtl="0">
              <a:spcBef>
                <a:spcPts val="0"/>
              </a:spcBef>
              <a:spcAft>
                <a:spcPts val="0"/>
              </a:spcAft>
              <a:buSzPts val="1800"/>
              <a:buChar char="▫"/>
              <a:defRPr sz="1800"/>
            </a:lvl2pPr>
            <a:lvl3pPr marL="1371600" lvl="2" indent="-342900" rtl="0">
              <a:spcBef>
                <a:spcPts val="0"/>
              </a:spcBef>
              <a:spcAft>
                <a:spcPts val="0"/>
              </a:spcAft>
              <a:buSzPts val="1800"/>
              <a:buChar char="▫"/>
              <a:defRPr sz="1800"/>
            </a:lvl3pPr>
            <a:lvl4pPr marL="1828800" lvl="3" indent="-342900" rtl="0">
              <a:spcBef>
                <a:spcPts val="0"/>
              </a:spcBef>
              <a:spcAft>
                <a:spcPts val="0"/>
              </a:spcAft>
              <a:buSzPts val="1800"/>
              <a:buChar char="▫"/>
              <a:defRPr sz="1800"/>
            </a:lvl4pPr>
            <a:lvl5pPr marL="2286000" lvl="4" indent="-342900" rtl="0">
              <a:spcBef>
                <a:spcPts val="0"/>
              </a:spcBef>
              <a:spcAft>
                <a:spcPts val="0"/>
              </a:spcAft>
              <a:buSzPts val="1800"/>
              <a:buChar char="▫"/>
              <a:defRPr sz="1800"/>
            </a:lvl5pPr>
            <a:lvl6pPr marL="2743200" lvl="5" indent="-342900" rtl="0">
              <a:spcBef>
                <a:spcPts val="0"/>
              </a:spcBef>
              <a:spcAft>
                <a:spcPts val="0"/>
              </a:spcAft>
              <a:buSzPts val="1800"/>
              <a:buChar char="▫"/>
              <a:defRPr sz="1800"/>
            </a:lvl6pPr>
            <a:lvl7pPr marL="3200400" lvl="6" indent="-342900" rtl="0">
              <a:spcBef>
                <a:spcPts val="0"/>
              </a:spcBef>
              <a:spcAft>
                <a:spcPts val="0"/>
              </a:spcAft>
              <a:buSzPts val="1800"/>
              <a:buChar char="▫"/>
              <a:defRPr sz="1800"/>
            </a:lvl7pPr>
            <a:lvl8pPr marL="3657600" lvl="7" indent="-342900" rtl="0">
              <a:spcBef>
                <a:spcPts val="0"/>
              </a:spcBef>
              <a:spcAft>
                <a:spcPts val="0"/>
              </a:spcAft>
              <a:buSzPts val="1800"/>
              <a:buChar char="▫"/>
              <a:defRPr sz="1800"/>
            </a:lvl8pPr>
            <a:lvl9pPr marL="4114800" lvl="8" indent="-342900" rtl="0">
              <a:spcBef>
                <a:spcPts val="0"/>
              </a:spcBef>
              <a:spcAft>
                <a:spcPts val="0"/>
              </a:spcAft>
              <a:buSzPts val="1800"/>
              <a:buChar char="▫"/>
              <a:defRPr sz="1800"/>
            </a:lvl9pPr>
          </a:lstStyle>
          <a:p>
            <a:endParaRPr/>
          </a:p>
        </p:txBody>
      </p:sp>
      <p:sp>
        <p:nvSpPr>
          <p:cNvPr id="387" name="Google Shape;387;p8"/>
          <p:cNvSpPr txBox="1">
            <a:spLocks noGrp="1"/>
          </p:cNvSpPr>
          <p:nvPr>
            <p:ph type="body" idx="2"/>
          </p:nvPr>
        </p:nvSpPr>
        <p:spPr>
          <a:xfrm>
            <a:off x="3706438" y="1599700"/>
            <a:ext cx="2257200" cy="2890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rtl="0">
              <a:spcBef>
                <a:spcPts val="600"/>
              </a:spcBef>
              <a:spcAft>
                <a:spcPts val="0"/>
              </a:spcAft>
              <a:buSzPts val="1800"/>
              <a:buChar char="▪"/>
              <a:defRPr sz="1800"/>
            </a:lvl1pPr>
            <a:lvl2pPr marL="914400" lvl="1" indent="-342900" rtl="0">
              <a:spcBef>
                <a:spcPts val="0"/>
              </a:spcBef>
              <a:spcAft>
                <a:spcPts val="0"/>
              </a:spcAft>
              <a:buSzPts val="1800"/>
              <a:buChar char="▫"/>
              <a:defRPr sz="1800"/>
            </a:lvl2pPr>
            <a:lvl3pPr marL="1371600" lvl="2" indent="-342900" rtl="0">
              <a:spcBef>
                <a:spcPts val="0"/>
              </a:spcBef>
              <a:spcAft>
                <a:spcPts val="0"/>
              </a:spcAft>
              <a:buSzPts val="1800"/>
              <a:buChar char="▫"/>
              <a:defRPr sz="1800"/>
            </a:lvl3pPr>
            <a:lvl4pPr marL="1828800" lvl="3" indent="-342900" rtl="0">
              <a:spcBef>
                <a:spcPts val="0"/>
              </a:spcBef>
              <a:spcAft>
                <a:spcPts val="0"/>
              </a:spcAft>
              <a:buSzPts val="1800"/>
              <a:buChar char="▫"/>
              <a:defRPr sz="1800"/>
            </a:lvl4pPr>
            <a:lvl5pPr marL="2286000" lvl="4" indent="-342900" rtl="0">
              <a:spcBef>
                <a:spcPts val="0"/>
              </a:spcBef>
              <a:spcAft>
                <a:spcPts val="0"/>
              </a:spcAft>
              <a:buSzPts val="1800"/>
              <a:buChar char="▫"/>
              <a:defRPr sz="1800"/>
            </a:lvl5pPr>
            <a:lvl6pPr marL="2743200" lvl="5" indent="-342900" rtl="0">
              <a:spcBef>
                <a:spcPts val="0"/>
              </a:spcBef>
              <a:spcAft>
                <a:spcPts val="0"/>
              </a:spcAft>
              <a:buSzPts val="1800"/>
              <a:buChar char="▫"/>
              <a:defRPr sz="1800"/>
            </a:lvl6pPr>
            <a:lvl7pPr marL="3200400" lvl="6" indent="-342900" rtl="0">
              <a:spcBef>
                <a:spcPts val="0"/>
              </a:spcBef>
              <a:spcAft>
                <a:spcPts val="0"/>
              </a:spcAft>
              <a:buSzPts val="1800"/>
              <a:buChar char="▫"/>
              <a:defRPr sz="1800"/>
            </a:lvl7pPr>
            <a:lvl8pPr marL="3657600" lvl="7" indent="-342900" rtl="0">
              <a:spcBef>
                <a:spcPts val="0"/>
              </a:spcBef>
              <a:spcAft>
                <a:spcPts val="0"/>
              </a:spcAft>
              <a:buSzPts val="1800"/>
              <a:buChar char="▫"/>
              <a:defRPr sz="1800"/>
            </a:lvl8pPr>
            <a:lvl9pPr marL="4114800" lvl="8" indent="-342900" rtl="0">
              <a:spcBef>
                <a:spcPts val="0"/>
              </a:spcBef>
              <a:spcAft>
                <a:spcPts val="0"/>
              </a:spcAft>
              <a:buSzPts val="1800"/>
              <a:buChar char="▫"/>
              <a:defRPr sz="1800"/>
            </a:lvl9pPr>
          </a:lstStyle>
          <a:p>
            <a:endParaRPr/>
          </a:p>
        </p:txBody>
      </p:sp>
      <p:sp>
        <p:nvSpPr>
          <p:cNvPr id="388" name="Google Shape;388;p8"/>
          <p:cNvSpPr txBox="1">
            <a:spLocks noGrp="1"/>
          </p:cNvSpPr>
          <p:nvPr>
            <p:ph type="body" idx="3"/>
          </p:nvPr>
        </p:nvSpPr>
        <p:spPr>
          <a:xfrm>
            <a:off x="6247001" y="1599700"/>
            <a:ext cx="2257200" cy="2890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rtl="0">
              <a:spcBef>
                <a:spcPts val="600"/>
              </a:spcBef>
              <a:spcAft>
                <a:spcPts val="0"/>
              </a:spcAft>
              <a:buSzPts val="1800"/>
              <a:buChar char="▪"/>
              <a:defRPr sz="1800"/>
            </a:lvl1pPr>
            <a:lvl2pPr marL="914400" lvl="1" indent="-342900" rtl="0">
              <a:spcBef>
                <a:spcPts val="0"/>
              </a:spcBef>
              <a:spcAft>
                <a:spcPts val="0"/>
              </a:spcAft>
              <a:buSzPts val="1800"/>
              <a:buChar char="▫"/>
              <a:defRPr sz="1800"/>
            </a:lvl2pPr>
            <a:lvl3pPr marL="1371600" lvl="2" indent="-342900" rtl="0">
              <a:spcBef>
                <a:spcPts val="0"/>
              </a:spcBef>
              <a:spcAft>
                <a:spcPts val="0"/>
              </a:spcAft>
              <a:buSzPts val="1800"/>
              <a:buChar char="▫"/>
              <a:defRPr sz="1800"/>
            </a:lvl3pPr>
            <a:lvl4pPr marL="1828800" lvl="3" indent="-342900" rtl="0">
              <a:spcBef>
                <a:spcPts val="0"/>
              </a:spcBef>
              <a:spcAft>
                <a:spcPts val="0"/>
              </a:spcAft>
              <a:buSzPts val="1800"/>
              <a:buChar char="▫"/>
              <a:defRPr sz="1800"/>
            </a:lvl4pPr>
            <a:lvl5pPr marL="2286000" lvl="4" indent="-342900" rtl="0">
              <a:spcBef>
                <a:spcPts val="0"/>
              </a:spcBef>
              <a:spcAft>
                <a:spcPts val="0"/>
              </a:spcAft>
              <a:buSzPts val="1800"/>
              <a:buChar char="▫"/>
              <a:defRPr sz="1800"/>
            </a:lvl5pPr>
            <a:lvl6pPr marL="2743200" lvl="5" indent="-342900" rtl="0">
              <a:spcBef>
                <a:spcPts val="0"/>
              </a:spcBef>
              <a:spcAft>
                <a:spcPts val="0"/>
              </a:spcAft>
              <a:buSzPts val="1800"/>
              <a:buChar char="▫"/>
              <a:defRPr sz="1800"/>
            </a:lvl6pPr>
            <a:lvl7pPr marL="3200400" lvl="6" indent="-342900" rtl="0">
              <a:spcBef>
                <a:spcPts val="0"/>
              </a:spcBef>
              <a:spcAft>
                <a:spcPts val="0"/>
              </a:spcAft>
              <a:buSzPts val="1800"/>
              <a:buChar char="▫"/>
              <a:defRPr sz="1800"/>
            </a:lvl7pPr>
            <a:lvl8pPr marL="3657600" lvl="7" indent="-342900" rtl="0">
              <a:spcBef>
                <a:spcPts val="0"/>
              </a:spcBef>
              <a:spcAft>
                <a:spcPts val="0"/>
              </a:spcAft>
              <a:buSzPts val="1800"/>
              <a:buChar char="▫"/>
              <a:defRPr sz="1800"/>
            </a:lvl8pPr>
            <a:lvl9pPr marL="4114800" lvl="8" indent="-342900" rtl="0">
              <a:spcBef>
                <a:spcPts val="0"/>
              </a:spcBef>
              <a:spcAft>
                <a:spcPts val="0"/>
              </a:spcAft>
              <a:buSzPts val="1800"/>
              <a:buChar char="▫"/>
              <a:defRPr sz="1800"/>
            </a:lvl9pPr>
          </a:lstStyle>
          <a:p>
            <a:endParaRPr/>
          </a:p>
        </p:txBody>
      </p:sp>
      <p:sp>
        <p:nvSpPr>
          <p:cNvPr id="389" name="Google Shape;389;p8"/>
          <p:cNvSpPr txBox="1">
            <a:spLocks noGrp="1"/>
          </p:cNvSpPr>
          <p:nvPr>
            <p:ph type="sldNum" idx="12"/>
          </p:nvPr>
        </p:nvSpPr>
        <p:spPr>
          <a:xfrm>
            <a:off x="8504254" y="4489800"/>
            <a:ext cx="653700" cy="6537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variant 2">
  <p:cSld name="BLANK_1">
    <p:spTree>
      <p:nvGrpSpPr>
        <p:cNvPr id="1" name="Shape 4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4" name="Google Shape;484;p12"/>
          <p:cNvSpPr/>
          <p:nvPr/>
        </p:nvSpPr>
        <p:spPr>
          <a:xfrm>
            <a:off x="8490504" y="4489800"/>
            <a:ext cx="653700" cy="6537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5" name="Google Shape;485;p12"/>
          <p:cNvSpPr/>
          <p:nvPr/>
        </p:nvSpPr>
        <p:spPr>
          <a:xfrm>
            <a:off x="0" y="0"/>
            <a:ext cx="6537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86" name="Google Shape;486;p12"/>
          <p:cNvGrpSpPr/>
          <p:nvPr/>
        </p:nvGrpSpPr>
        <p:grpSpPr>
          <a:xfrm>
            <a:off x="-207" y="664293"/>
            <a:ext cx="155867" cy="653721"/>
            <a:chOff x="5385375" y="498300"/>
            <a:chExt cx="802200" cy="556500"/>
          </a:xfrm>
        </p:grpSpPr>
        <p:sp>
          <p:nvSpPr>
            <p:cNvPr id="487" name="Google Shape;487;p12"/>
            <p:cNvSpPr/>
            <p:nvPr/>
          </p:nvSpPr>
          <p:spPr>
            <a:xfrm>
              <a:off x="5385375" y="498300"/>
              <a:ext cx="802200" cy="993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" name="Google Shape;488;p12"/>
            <p:cNvSpPr/>
            <p:nvPr/>
          </p:nvSpPr>
          <p:spPr>
            <a:xfrm>
              <a:off x="5385375" y="726900"/>
              <a:ext cx="802200" cy="993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" name="Google Shape;489;p12"/>
            <p:cNvSpPr/>
            <p:nvPr/>
          </p:nvSpPr>
          <p:spPr>
            <a:xfrm>
              <a:off x="5385375" y="955500"/>
              <a:ext cx="802200" cy="993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90" name="Google Shape;490;p12"/>
          <p:cNvGrpSpPr/>
          <p:nvPr/>
        </p:nvGrpSpPr>
        <p:grpSpPr>
          <a:xfrm>
            <a:off x="322384" y="657975"/>
            <a:ext cx="666347" cy="666373"/>
            <a:chOff x="7134700" y="414375"/>
            <a:chExt cx="501919" cy="501900"/>
          </a:xfrm>
        </p:grpSpPr>
        <p:sp>
          <p:nvSpPr>
            <p:cNvPr id="491" name="Google Shape;491;p12"/>
            <p:cNvSpPr/>
            <p:nvPr/>
          </p:nvSpPr>
          <p:spPr>
            <a:xfrm>
              <a:off x="7134700" y="414375"/>
              <a:ext cx="44700" cy="44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" name="Google Shape;492;p12"/>
            <p:cNvSpPr/>
            <p:nvPr/>
          </p:nvSpPr>
          <p:spPr>
            <a:xfrm>
              <a:off x="7287100" y="414375"/>
              <a:ext cx="44700" cy="44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" name="Google Shape;493;p12"/>
            <p:cNvSpPr/>
            <p:nvPr/>
          </p:nvSpPr>
          <p:spPr>
            <a:xfrm>
              <a:off x="7439500" y="414375"/>
              <a:ext cx="44700" cy="44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4" name="Google Shape;494;p12"/>
            <p:cNvSpPr/>
            <p:nvPr/>
          </p:nvSpPr>
          <p:spPr>
            <a:xfrm>
              <a:off x="7134700" y="566775"/>
              <a:ext cx="44700" cy="44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" name="Google Shape;495;p12"/>
            <p:cNvSpPr/>
            <p:nvPr/>
          </p:nvSpPr>
          <p:spPr>
            <a:xfrm>
              <a:off x="7287100" y="566775"/>
              <a:ext cx="44700" cy="44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6" name="Google Shape;496;p12"/>
            <p:cNvSpPr/>
            <p:nvPr/>
          </p:nvSpPr>
          <p:spPr>
            <a:xfrm>
              <a:off x="7439500" y="566775"/>
              <a:ext cx="44700" cy="44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7" name="Google Shape;497;p12"/>
            <p:cNvSpPr/>
            <p:nvPr/>
          </p:nvSpPr>
          <p:spPr>
            <a:xfrm>
              <a:off x="7134700" y="719175"/>
              <a:ext cx="44700" cy="44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8" name="Google Shape;498;p12"/>
            <p:cNvSpPr/>
            <p:nvPr/>
          </p:nvSpPr>
          <p:spPr>
            <a:xfrm>
              <a:off x="7287100" y="719175"/>
              <a:ext cx="44700" cy="44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" name="Google Shape;499;p12"/>
            <p:cNvSpPr/>
            <p:nvPr/>
          </p:nvSpPr>
          <p:spPr>
            <a:xfrm>
              <a:off x="7439500" y="719175"/>
              <a:ext cx="44700" cy="44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" name="Google Shape;500;p12"/>
            <p:cNvSpPr/>
            <p:nvPr/>
          </p:nvSpPr>
          <p:spPr>
            <a:xfrm>
              <a:off x="7134700" y="871575"/>
              <a:ext cx="44700" cy="44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" name="Google Shape;501;p12"/>
            <p:cNvSpPr/>
            <p:nvPr/>
          </p:nvSpPr>
          <p:spPr>
            <a:xfrm>
              <a:off x="7287100" y="871575"/>
              <a:ext cx="44700" cy="44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" name="Google Shape;502;p12"/>
            <p:cNvSpPr/>
            <p:nvPr/>
          </p:nvSpPr>
          <p:spPr>
            <a:xfrm>
              <a:off x="7439500" y="871575"/>
              <a:ext cx="44700" cy="44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" name="Google Shape;503;p12"/>
            <p:cNvSpPr/>
            <p:nvPr/>
          </p:nvSpPr>
          <p:spPr>
            <a:xfrm>
              <a:off x="7591900" y="414375"/>
              <a:ext cx="44700" cy="44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4" name="Google Shape;504;p12"/>
            <p:cNvSpPr/>
            <p:nvPr/>
          </p:nvSpPr>
          <p:spPr>
            <a:xfrm>
              <a:off x="7591900" y="566775"/>
              <a:ext cx="44700" cy="44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5" name="Google Shape;505;p12"/>
            <p:cNvSpPr/>
            <p:nvPr/>
          </p:nvSpPr>
          <p:spPr>
            <a:xfrm>
              <a:off x="7591900" y="719175"/>
              <a:ext cx="44700" cy="44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6" name="Google Shape;506;p12"/>
            <p:cNvSpPr/>
            <p:nvPr/>
          </p:nvSpPr>
          <p:spPr>
            <a:xfrm>
              <a:off x="7591919" y="871575"/>
              <a:ext cx="44700" cy="44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07" name="Google Shape;507;p12"/>
          <p:cNvGrpSpPr/>
          <p:nvPr/>
        </p:nvGrpSpPr>
        <p:grpSpPr>
          <a:xfrm>
            <a:off x="8832384" y="670955"/>
            <a:ext cx="311815" cy="653721"/>
            <a:chOff x="5385375" y="498300"/>
            <a:chExt cx="802200" cy="556500"/>
          </a:xfrm>
        </p:grpSpPr>
        <p:sp>
          <p:nvSpPr>
            <p:cNvPr id="508" name="Google Shape;508;p12"/>
            <p:cNvSpPr/>
            <p:nvPr/>
          </p:nvSpPr>
          <p:spPr>
            <a:xfrm>
              <a:off x="5385375" y="498300"/>
              <a:ext cx="802200" cy="993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9" name="Google Shape;509;p12"/>
            <p:cNvSpPr/>
            <p:nvPr/>
          </p:nvSpPr>
          <p:spPr>
            <a:xfrm>
              <a:off x="5385375" y="726900"/>
              <a:ext cx="802200" cy="993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0" name="Google Shape;510;p12"/>
            <p:cNvSpPr/>
            <p:nvPr/>
          </p:nvSpPr>
          <p:spPr>
            <a:xfrm>
              <a:off x="5385375" y="955500"/>
              <a:ext cx="802200" cy="993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11" name="Google Shape;511;p12"/>
          <p:cNvSpPr txBox="1">
            <a:spLocks noGrp="1"/>
          </p:cNvSpPr>
          <p:nvPr>
            <p:ph type="sldNum" idx="12"/>
          </p:nvPr>
        </p:nvSpPr>
        <p:spPr>
          <a:xfrm>
            <a:off x="8490504" y="4489800"/>
            <a:ext cx="653700" cy="6537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>
                <a:solidFill>
                  <a:schemeClr val="dk1"/>
                </a:solidFill>
              </a:defRPr>
            </a:lvl1pPr>
            <a:lvl2pPr lvl="1" rtl="0">
              <a:buNone/>
              <a:defRPr>
                <a:solidFill>
                  <a:schemeClr val="dk1"/>
                </a:solidFill>
              </a:defRPr>
            </a:lvl2pPr>
            <a:lvl3pPr lvl="2" rtl="0">
              <a:buNone/>
              <a:defRPr>
                <a:solidFill>
                  <a:schemeClr val="dk1"/>
                </a:solidFill>
              </a:defRPr>
            </a:lvl3pPr>
            <a:lvl4pPr lvl="3" rtl="0">
              <a:buNone/>
              <a:defRPr>
                <a:solidFill>
                  <a:schemeClr val="dk1"/>
                </a:solidFill>
              </a:defRPr>
            </a:lvl4pPr>
            <a:lvl5pPr lvl="4" rtl="0">
              <a:buNone/>
              <a:defRPr>
                <a:solidFill>
                  <a:schemeClr val="dk1"/>
                </a:solidFill>
              </a:defRPr>
            </a:lvl5pPr>
            <a:lvl6pPr lvl="5" rtl="0">
              <a:buNone/>
              <a:defRPr>
                <a:solidFill>
                  <a:schemeClr val="dk1"/>
                </a:solidFill>
              </a:defRPr>
            </a:lvl6pPr>
            <a:lvl7pPr lvl="6" rtl="0">
              <a:buNone/>
              <a:defRPr>
                <a:solidFill>
                  <a:schemeClr val="dk1"/>
                </a:solidFill>
              </a:defRPr>
            </a:lvl7pPr>
            <a:lvl8pPr lvl="7" rtl="0">
              <a:buNone/>
              <a:defRPr>
                <a:solidFill>
                  <a:schemeClr val="dk1"/>
                </a:solidFill>
              </a:defRPr>
            </a:lvl8pPr>
            <a:lvl9pPr lvl="8" rtl="0">
              <a:buNone/>
              <a:defRPr>
                <a:solidFill>
                  <a:schemeClr val="dk1"/>
                </a:solidFill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661100" y="664300"/>
            <a:ext cx="7843200" cy="65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Barlow SemiBold"/>
              <a:buNone/>
              <a:defRPr sz="2600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1pPr>
            <a:lvl2pPr lvl="1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Barlow SemiBold"/>
              <a:buNone/>
              <a:defRPr sz="2600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2pPr>
            <a:lvl3pPr lvl="2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Barlow SemiBold"/>
              <a:buNone/>
              <a:defRPr sz="2600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3pPr>
            <a:lvl4pPr lvl="3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Barlow SemiBold"/>
              <a:buNone/>
              <a:defRPr sz="2600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4pPr>
            <a:lvl5pPr lvl="4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Barlow SemiBold"/>
              <a:buNone/>
              <a:defRPr sz="2600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5pPr>
            <a:lvl6pPr lvl="5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Barlow SemiBold"/>
              <a:buNone/>
              <a:defRPr sz="2600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6pPr>
            <a:lvl7pPr lvl="6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Barlow SemiBold"/>
              <a:buNone/>
              <a:defRPr sz="2600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7pPr>
            <a:lvl8pPr lvl="7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Barlow SemiBold"/>
              <a:buNone/>
              <a:defRPr sz="2600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8pPr>
            <a:lvl9pPr lvl="8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Barlow SemiBold"/>
              <a:buNone/>
              <a:defRPr sz="2600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1314800" y="1599700"/>
            <a:ext cx="7189500" cy="28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8100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Barlow Light"/>
              <a:buChar char="▪"/>
              <a:defRPr sz="2400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1pPr>
            <a:lvl2pPr marL="914400" lvl="1" indent="-381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Barlow Light"/>
              <a:buChar char="▫"/>
              <a:defRPr sz="2400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lvl="2" indent="-381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Barlow Light"/>
              <a:buChar char="▫"/>
              <a:defRPr sz="2400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lvl="3" indent="-381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Barlow Light"/>
              <a:buChar char="▫"/>
              <a:defRPr sz="2400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lvl="4" indent="-381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Barlow Light"/>
              <a:buChar char="▫"/>
              <a:defRPr sz="2400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lvl="5" indent="-381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Barlow Light"/>
              <a:buChar char="▫"/>
              <a:defRPr sz="2400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lvl="6" indent="-381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Barlow Light"/>
              <a:buChar char="▫"/>
              <a:defRPr sz="2400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lvl="7" indent="-381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Barlow Light"/>
              <a:buChar char="▫"/>
              <a:defRPr sz="2400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lvl="8" indent="-381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Barlow Light"/>
              <a:buChar char="▫"/>
              <a:defRPr sz="2400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504254" y="4489800"/>
            <a:ext cx="653700" cy="65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buNone/>
              <a:defRPr sz="1300">
                <a:solidFill>
                  <a:schemeClr val="accent1"/>
                </a:solidFill>
                <a:latin typeface="Barlow Light"/>
                <a:ea typeface="Barlow Light"/>
                <a:cs typeface="Barlow Light"/>
                <a:sym typeface="Barlow Light"/>
              </a:defRPr>
            </a:lvl1pPr>
            <a:lvl2pPr lvl="1" algn="ctr" rtl="0">
              <a:buNone/>
              <a:defRPr sz="1300">
                <a:solidFill>
                  <a:schemeClr val="accent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lvl="2" algn="ctr" rtl="0">
              <a:buNone/>
              <a:defRPr sz="1300">
                <a:solidFill>
                  <a:schemeClr val="accent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lvl="3" algn="ctr" rtl="0">
              <a:buNone/>
              <a:defRPr sz="1300">
                <a:solidFill>
                  <a:schemeClr val="accent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lvl="4" algn="ctr" rtl="0">
              <a:buNone/>
              <a:defRPr sz="1300">
                <a:solidFill>
                  <a:schemeClr val="accent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lvl="5" algn="ctr" rtl="0">
              <a:buNone/>
              <a:defRPr sz="1300">
                <a:solidFill>
                  <a:schemeClr val="accent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lvl="6" algn="ctr" rtl="0">
              <a:buNone/>
              <a:defRPr sz="1300">
                <a:solidFill>
                  <a:schemeClr val="accent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lvl="7" algn="ctr" rtl="0">
              <a:buNone/>
              <a:defRPr sz="1300">
                <a:solidFill>
                  <a:schemeClr val="accent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lvl="8" algn="ctr" rtl="0">
              <a:buNone/>
              <a:defRPr sz="1300">
                <a:solidFill>
                  <a:schemeClr val="accent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0" r:id="rId2"/>
    <p:sldLayoutId id="2147483652" r:id="rId3"/>
    <p:sldLayoutId id="2147483654" r:id="rId4"/>
    <p:sldLayoutId id="2147483658" r:id="rId5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.png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25.jpe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6" Type="http://schemas.microsoft.com/office/2007/relationships/hdphoto" Target="../media/hdphoto1.wdp"/><Relationship Id="rId5" Type="http://schemas.openxmlformats.org/officeDocument/2006/relationships/image" Target="../media/image27.png"/><Relationship Id="rId4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.png"/><Relationship Id="rId4" Type="http://schemas.openxmlformats.org/officeDocument/2006/relationships/image" Target="../media/image3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.png"/><Relationship Id="rId4" Type="http://schemas.openxmlformats.org/officeDocument/2006/relationships/image" Target="../media/image3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.png"/><Relationship Id="rId4" Type="http://schemas.openxmlformats.org/officeDocument/2006/relationships/image" Target="../media/image3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.png"/><Relationship Id="rId4" Type="http://schemas.openxmlformats.org/officeDocument/2006/relationships/image" Target="../media/image4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.png"/><Relationship Id="rId4" Type="http://schemas.openxmlformats.org/officeDocument/2006/relationships/image" Target="../media/image4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4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51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5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.png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6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.pn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.pn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" name="Google Shape;516;p13"/>
          <p:cNvSpPr txBox="1">
            <a:spLocks noGrp="1"/>
          </p:cNvSpPr>
          <p:nvPr>
            <p:ph type="ctrTitle"/>
          </p:nvPr>
        </p:nvSpPr>
        <p:spPr>
          <a:xfrm>
            <a:off x="611560" y="1573980"/>
            <a:ext cx="5976663" cy="20601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lvl="0"/>
            <a:r>
              <a:rPr lang="ru-RU" sz="3000" dirty="0">
                <a:solidFill>
                  <a:srgbClr val="FFCC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ЭКОНОМИЧЕСКАЯ </a:t>
            </a:r>
            <a:r>
              <a:rPr lang="ru-RU" sz="3000" dirty="0" smtClean="0">
                <a:solidFill>
                  <a:srgbClr val="FFCC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БЕЗОПАСНОСТЬ – </a:t>
            </a:r>
            <a:r>
              <a:rPr lang="ru-RU" sz="3000" dirty="0">
                <a:latin typeface="Calibri" panose="020F0502020204030204" pitchFamily="34" charset="0"/>
                <a:cs typeface="Calibri" panose="020F0502020204030204" pitchFamily="34" charset="0"/>
              </a:rPr>
              <a:t>КЛЮЧЕВОЕ УСЛОВИЕ </a:t>
            </a:r>
            <a:r>
              <a:rPr lang="ru-RU" sz="3000" dirty="0" smtClean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3000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3000" dirty="0" smtClean="0">
                <a:latin typeface="Calibri" panose="020F0502020204030204" pitchFamily="34" charset="0"/>
                <a:cs typeface="Calibri" panose="020F0502020204030204" pitchFamily="34" charset="0"/>
              </a:rPr>
              <a:t>УСТОЙЧИВОГО </a:t>
            </a:r>
            <a:r>
              <a:rPr lang="ru-RU" sz="3000" dirty="0">
                <a:latin typeface="Calibri" panose="020F0502020204030204" pitchFamily="34" charset="0"/>
                <a:cs typeface="Calibri" panose="020F0502020204030204" pitchFamily="34" charset="0"/>
              </a:rPr>
              <a:t>РАЗВИТИЯ БЕЛОРУССКОГО ГОСУДАРСТВА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86761" y="1779662"/>
            <a:ext cx="2425078" cy="15217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3554" name="Picture 2" descr="https://vgr.by/wp-content/uploads/2020/05/aes_toplivo_priehalo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6762" y="3380733"/>
            <a:ext cx="2460826" cy="16392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s://mogilove.by/wp-content/uploads/2022/05/i-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5447" y="105544"/>
            <a:ext cx="2472710" cy="16021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47" y="22304"/>
            <a:ext cx="539552" cy="3727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7" name="Google Shape;597;p22"/>
          <p:cNvSpPr txBox="1">
            <a:spLocks noGrp="1"/>
          </p:cNvSpPr>
          <p:nvPr>
            <p:ph type="sldNum" idx="12"/>
          </p:nvPr>
        </p:nvSpPr>
        <p:spPr>
          <a:xfrm>
            <a:off x="8504254" y="4489800"/>
            <a:ext cx="653700" cy="6537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chemeClr val="lt1"/>
                </a:solidFill>
              </a:rPr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10</a:t>
            </a:fld>
            <a:endParaRPr>
              <a:solidFill>
                <a:schemeClr val="lt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646500"/>
            <a:ext cx="4429156" cy="653700"/>
          </a:xfrm>
        </p:spPr>
        <p:txBody>
          <a:bodyPr/>
          <a:lstStyle/>
          <a:p>
            <a:pPr algn="ctr"/>
            <a:r>
              <a:rPr lang="ru-RU" sz="2000" b="1" i="1" dirty="0" smtClean="0">
                <a:latin typeface="+mj-lt"/>
              </a:rPr>
              <a:t>Новшества в  </a:t>
            </a:r>
            <a:r>
              <a:rPr lang="ru-RU" sz="2000" b="1" i="1" dirty="0">
                <a:latin typeface="+mj-lt"/>
              </a:rPr>
              <a:t>машиностроении:</a:t>
            </a:r>
            <a:endParaRPr lang="ru-RU" sz="2000" i="1" dirty="0">
              <a:latin typeface="+mj-lt"/>
            </a:endParaRPr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4499992" y="3776252"/>
            <a:ext cx="4143372" cy="1077218"/>
          </a:xfrm>
          <a:prstGeom prst="rect">
            <a:avLst/>
          </a:prstGeom>
          <a:solidFill>
            <a:srgbClr val="FFFFCC"/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50850" algn="just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ru-RU" sz="1600" dirty="0">
                <a:solidFill>
                  <a:schemeClr val="tx1"/>
                </a:solidFill>
                <a:latin typeface="Arial" pitchFamily="34" charset="0"/>
                <a:ea typeface="Calibri" pitchFamily="34" charset="0"/>
              </a:rPr>
              <a:t>О</a:t>
            </a:r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ea typeface="Calibri" pitchFamily="34" charset="0"/>
              </a:rPr>
              <a:t>пытный образец </a:t>
            </a:r>
            <a:r>
              <a:rPr lang="ru-RU" sz="1600" dirty="0">
                <a:solidFill>
                  <a:schemeClr val="tx1"/>
                </a:solidFill>
                <a:latin typeface="Arial" pitchFamily="34" charset="0"/>
                <a:ea typeface="Calibri" pitchFamily="34" charset="0"/>
              </a:rPr>
              <a:t>автомобиля-мусоровоза с автономным тяговым электрическим приводом и пониженным уровнем </a:t>
            </a:r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ea typeface="Calibri" pitchFamily="34" charset="0"/>
              </a:rPr>
              <a:t>кабины.</a:t>
            </a:r>
            <a:endParaRPr kumimoji="0" lang="ru-RU" sz="2000" b="0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</p:txBody>
      </p:sp>
      <p:pic>
        <p:nvPicPr>
          <p:cNvPr id="3074" name="Picture 2" descr="https://content.onliner.by/news/1100x5616/f3347919227fe5232418a587e07f9262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3515" y="1419623"/>
            <a:ext cx="4278597" cy="21431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107504" y="3951191"/>
            <a:ext cx="4143372" cy="1077218"/>
          </a:xfrm>
          <a:prstGeom prst="rect">
            <a:avLst/>
          </a:prstGeom>
          <a:solidFill>
            <a:srgbClr val="FFFFCC"/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50850" algn="just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ea typeface="Calibri" pitchFamily="34" charset="0"/>
              </a:rPr>
              <a:t>Образец </a:t>
            </a:r>
            <a:r>
              <a:rPr lang="ru-RU" sz="1600" dirty="0">
                <a:solidFill>
                  <a:schemeClr val="tx1"/>
                </a:solidFill>
                <a:latin typeface="Arial" pitchFamily="34" charset="0"/>
                <a:ea typeface="Calibri" pitchFamily="34" charset="0"/>
              </a:rPr>
              <a:t>электробуса для перевозки пассажиров в аэропортах с компонентами силовой установки отечественного </a:t>
            </a:r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ea typeface="Calibri" pitchFamily="34" charset="0"/>
              </a:rPr>
              <a:t>производства.</a:t>
            </a:r>
            <a:endParaRPr kumimoji="0" lang="ru-RU" sz="2000" b="0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/>
          <a:srcRect t="3492"/>
          <a:stretch/>
        </p:blipFill>
        <p:spPr>
          <a:xfrm>
            <a:off x="349518" y="1419622"/>
            <a:ext cx="3659343" cy="23532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47" y="22304"/>
            <a:ext cx="539552" cy="372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3929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7" name="Google Shape;597;p22"/>
          <p:cNvSpPr txBox="1">
            <a:spLocks noGrp="1"/>
          </p:cNvSpPr>
          <p:nvPr>
            <p:ph type="sldNum" idx="12"/>
          </p:nvPr>
        </p:nvSpPr>
        <p:spPr>
          <a:xfrm>
            <a:off x="8504254" y="4489800"/>
            <a:ext cx="653700" cy="6537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chemeClr val="lt1"/>
                </a:solidFill>
              </a:rPr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11</a:t>
            </a:fld>
            <a:endParaRPr>
              <a:solidFill>
                <a:schemeClr val="lt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646500"/>
            <a:ext cx="4429156" cy="653700"/>
          </a:xfrm>
        </p:spPr>
        <p:txBody>
          <a:bodyPr/>
          <a:lstStyle/>
          <a:p>
            <a:pPr algn="ctr"/>
            <a:r>
              <a:rPr lang="ru-RU" sz="2000" b="1" i="1" dirty="0" smtClean="0">
                <a:latin typeface="+mj-lt"/>
              </a:rPr>
              <a:t>Новшества в  </a:t>
            </a:r>
            <a:r>
              <a:rPr lang="ru-RU" sz="2000" b="1" i="1" dirty="0">
                <a:latin typeface="+mj-lt"/>
              </a:rPr>
              <a:t>машиностроении:</a:t>
            </a:r>
            <a:endParaRPr lang="ru-RU" sz="2000" i="1" dirty="0">
              <a:latin typeface="+mj-lt"/>
            </a:endParaRPr>
          </a:p>
        </p:txBody>
      </p:sp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4477152" y="4155926"/>
            <a:ext cx="4143372" cy="830997"/>
          </a:xfrm>
          <a:prstGeom prst="rect">
            <a:avLst/>
          </a:prstGeom>
          <a:solidFill>
            <a:srgbClr val="FFFFCC"/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50850" algn="just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ea typeface="Calibri" pitchFamily="34" charset="0"/>
              </a:rPr>
              <a:t>Новейший туристический лайнер </a:t>
            </a:r>
            <a:r>
              <a:rPr lang="ru-RU" sz="1600" dirty="0">
                <a:solidFill>
                  <a:schemeClr val="tx1"/>
                </a:solidFill>
                <a:latin typeface="Arial" pitchFamily="34" charset="0"/>
                <a:ea typeface="Calibri" pitchFamily="34" charset="0"/>
              </a:rPr>
              <a:t>(</a:t>
            </a:r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ea typeface="Calibri" pitchFamily="34" charset="0"/>
              </a:rPr>
              <a:t>автобус </a:t>
            </a:r>
            <a:r>
              <a:rPr lang="ru-RU" sz="1600" dirty="0">
                <a:solidFill>
                  <a:schemeClr val="tx1"/>
                </a:solidFill>
                <a:latin typeface="Arial" pitchFamily="34" charset="0"/>
                <a:ea typeface="Calibri" pitchFamily="34" charset="0"/>
              </a:rPr>
              <a:t>МАЗ) с улучшенными потребительскими </a:t>
            </a:r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ea typeface="Calibri" pitchFamily="34" charset="0"/>
              </a:rPr>
              <a:t>характеристиками.</a:t>
            </a:r>
            <a:endParaRPr kumimoji="0" lang="ru-RU" sz="2000" b="0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6016" y="1363054"/>
            <a:ext cx="4255882" cy="26705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2226" y="1444085"/>
            <a:ext cx="2564550" cy="16092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0489" y="3390753"/>
            <a:ext cx="2548312" cy="15961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56159" y="2087823"/>
            <a:ext cx="2139586" cy="13379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47" y="22304"/>
            <a:ext cx="539552" cy="372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8259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7" name="Google Shape;597;p22"/>
          <p:cNvSpPr txBox="1">
            <a:spLocks noGrp="1"/>
          </p:cNvSpPr>
          <p:nvPr>
            <p:ph type="sldNum" idx="12"/>
          </p:nvPr>
        </p:nvSpPr>
        <p:spPr>
          <a:xfrm>
            <a:off x="8504254" y="4489800"/>
            <a:ext cx="653700" cy="6537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chemeClr val="lt1"/>
                </a:solidFill>
              </a:rPr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12</a:t>
            </a:fld>
            <a:endParaRPr>
              <a:solidFill>
                <a:schemeClr val="lt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884" y="646500"/>
            <a:ext cx="4285140" cy="653700"/>
          </a:xfrm>
        </p:spPr>
        <p:txBody>
          <a:bodyPr/>
          <a:lstStyle/>
          <a:p>
            <a:r>
              <a:rPr lang="ru-RU" sz="2000" b="1" i="1" dirty="0" smtClean="0">
                <a:latin typeface="+mj-lt"/>
              </a:rPr>
              <a:t>Новшества </a:t>
            </a:r>
            <a:br>
              <a:rPr lang="ru-RU" sz="2000" b="1" i="1" dirty="0" smtClean="0">
                <a:latin typeface="+mj-lt"/>
              </a:rPr>
            </a:br>
            <a:r>
              <a:rPr lang="ru-RU" sz="2000" b="1" i="1" dirty="0" smtClean="0">
                <a:latin typeface="+mj-lt"/>
              </a:rPr>
              <a:t>в химическом производстве:</a:t>
            </a:r>
            <a:endParaRPr lang="ru-RU" sz="2000" i="1" dirty="0">
              <a:latin typeface="+mj-lt"/>
            </a:endParaRPr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4427984" y="3757046"/>
            <a:ext cx="4143372" cy="1077218"/>
          </a:xfrm>
          <a:prstGeom prst="rect">
            <a:avLst/>
          </a:prstGeom>
          <a:solidFill>
            <a:srgbClr val="FFFFCC"/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50850" algn="just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ea typeface="Calibri" pitchFamily="34" charset="0"/>
              </a:rPr>
              <a:t>Введение </a:t>
            </a:r>
            <a:r>
              <a:rPr lang="ru-RU" sz="1600" dirty="0">
                <a:solidFill>
                  <a:schemeClr val="tx1"/>
                </a:solidFill>
                <a:latin typeface="Arial" pitchFamily="34" charset="0"/>
                <a:ea typeface="Calibri" pitchFamily="34" charset="0"/>
              </a:rPr>
              <a:t>в эксплуатацию нового азотного комплекса по производству аммиака и карбамида в ОАО «Гродно Азот</a:t>
            </a:r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ea typeface="Calibri" pitchFamily="34" charset="0"/>
              </a:rPr>
              <a:t>».</a:t>
            </a:r>
          </a:p>
        </p:txBody>
      </p:sp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107504" y="3942804"/>
            <a:ext cx="4143372" cy="1077218"/>
          </a:xfrm>
          <a:prstGeom prst="rect">
            <a:avLst/>
          </a:prstGeom>
          <a:solidFill>
            <a:srgbClr val="FFFFCC"/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50850" algn="just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ea typeface="Calibri" pitchFamily="34" charset="0"/>
              </a:rPr>
              <a:t>Проведение </a:t>
            </a:r>
            <a:r>
              <a:rPr lang="ru-RU" sz="1600" dirty="0">
                <a:solidFill>
                  <a:schemeClr val="tx1"/>
                </a:solidFill>
                <a:latin typeface="Arial" pitchFamily="34" charset="0"/>
                <a:ea typeface="Calibri" pitchFamily="34" charset="0"/>
              </a:rPr>
              <a:t>технической модернизации в ОАО «Гомельский химический завод» в целях наращивания выпуска серной </a:t>
            </a:r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ea typeface="Calibri" pitchFamily="34" charset="0"/>
              </a:rPr>
              <a:t>кислоты.</a:t>
            </a:r>
            <a:endParaRPr kumimoji="0" lang="ru-RU" sz="2000" b="0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</p:txBody>
      </p:sp>
      <p:pic>
        <p:nvPicPr>
          <p:cNvPr id="1026" name="Picture 2" descr="https://gp.by/upload/medialibrary/c94/c943ebe779f7e48de545d4e2251fb52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145" y="1491630"/>
            <a:ext cx="3459763" cy="23042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minsknews.by/wp-content/uploads/2021/03/azot_grodno_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915566"/>
            <a:ext cx="3421264" cy="22817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04772" y="2283718"/>
            <a:ext cx="1858058" cy="13926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47" y="22304"/>
            <a:ext cx="539552" cy="372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9403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323528" y="376362"/>
            <a:ext cx="3960440" cy="755228"/>
          </a:xfrm>
          <a:prstGeom prst="rect">
            <a:avLst/>
          </a:prstGeom>
          <a:solidFill>
            <a:srgbClr val="27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7" name="Google Shape;597;p22"/>
          <p:cNvSpPr txBox="1">
            <a:spLocks noGrp="1"/>
          </p:cNvSpPr>
          <p:nvPr>
            <p:ph type="sldNum" idx="12"/>
          </p:nvPr>
        </p:nvSpPr>
        <p:spPr>
          <a:xfrm>
            <a:off x="8504254" y="4489800"/>
            <a:ext cx="653700" cy="6537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chemeClr val="lt1"/>
                </a:solidFill>
              </a:rPr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13</a:t>
            </a:fld>
            <a:endParaRPr>
              <a:solidFill>
                <a:schemeClr val="lt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0876" y="483518"/>
            <a:ext cx="4573172" cy="653700"/>
          </a:xfrm>
        </p:spPr>
        <p:txBody>
          <a:bodyPr/>
          <a:lstStyle/>
          <a:p>
            <a:r>
              <a:rPr lang="ru-RU" sz="1900" b="1" i="1" dirty="0" smtClean="0">
                <a:latin typeface="+mj-lt"/>
              </a:rPr>
              <a:t>Новшества </a:t>
            </a:r>
            <a:br>
              <a:rPr lang="ru-RU" sz="1900" b="1" i="1" dirty="0" smtClean="0">
                <a:latin typeface="+mj-lt"/>
              </a:rPr>
            </a:br>
            <a:r>
              <a:rPr lang="ru-RU" sz="1900" b="1" i="1" dirty="0" smtClean="0">
                <a:latin typeface="+mj-lt"/>
              </a:rPr>
              <a:t>в производстве </a:t>
            </a:r>
            <a:br>
              <a:rPr lang="ru-RU" sz="1900" b="1" i="1" dirty="0" smtClean="0">
                <a:latin typeface="+mj-lt"/>
              </a:rPr>
            </a:br>
            <a:r>
              <a:rPr lang="ru-RU" sz="1900" b="1" i="1" dirty="0" smtClean="0">
                <a:latin typeface="+mj-lt"/>
              </a:rPr>
              <a:t>строительных </a:t>
            </a:r>
            <a:r>
              <a:rPr lang="ru-RU" sz="1900" b="1" i="1" dirty="0">
                <a:latin typeface="+mj-lt"/>
              </a:rPr>
              <a:t>материалов:</a:t>
            </a:r>
            <a:endParaRPr lang="ru-RU" sz="1900" i="1" dirty="0">
              <a:latin typeface="+mj-lt"/>
            </a:endParaRPr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4139952" y="269813"/>
            <a:ext cx="4938176" cy="1569660"/>
          </a:xfrm>
          <a:prstGeom prst="rect">
            <a:avLst/>
          </a:prstGeom>
          <a:solidFill>
            <a:srgbClr val="FFFFCC"/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50850" algn="just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ea typeface="Calibri" pitchFamily="34" charset="0"/>
              </a:rPr>
              <a:t>Реализован </a:t>
            </a:r>
            <a:r>
              <a:rPr lang="ru-RU" sz="1600" dirty="0">
                <a:solidFill>
                  <a:schemeClr val="tx1"/>
                </a:solidFill>
                <a:latin typeface="Arial" pitchFamily="34" charset="0"/>
                <a:ea typeface="Calibri" pitchFamily="34" charset="0"/>
              </a:rPr>
              <a:t>проект по созданию производства стеклянной тары с использованием </a:t>
            </a:r>
            <a:r>
              <a:rPr lang="ru-RU" sz="1600" dirty="0" err="1">
                <a:solidFill>
                  <a:schemeClr val="tx1"/>
                </a:solidFill>
                <a:latin typeface="Arial" pitchFamily="34" charset="0"/>
                <a:ea typeface="Calibri" pitchFamily="34" charset="0"/>
              </a:rPr>
              <a:t>энергоэффективных</a:t>
            </a:r>
            <a:r>
              <a:rPr lang="ru-RU" sz="1600" dirty="0">
                <a:solidFill>
                  <a:schemeClr val="tx1"/>
                </a:solidFill>
                <a:latin typeface="Arial" pitchFamily="34" charset="0"/>
                <a:ea typeface="Calibri" pitchFamily="34" charset="0"/>
              </a:rPr>
              <a:t> и ресурсосберегающих технологий на ОАО «Гродненский стеклозавод» (способствовало росту производственных мощностей завода на 65</a:t>
            </a:r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ea typeface="Calibri" pitchFamily="34" charset="0"/>
              </a:rPr>
              <a:t>%).</a:t>
            </a:r>
          </a:p>
        </p:txBody>
      </p:sp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107504" y="3942804"/>
            <a:ext cx="4143372" cy="1077218"/>
          </a:xfrm>
          <a:prstGeom prst="rect">
            <a:avLst/>
          </a:prstGeom>
          <a:solidFill>
            <a:srgbClr val="FFFFCC"/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50850" algn="just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ea typeface="Calibri" pitchFamily="34" charset="0"/>
              </a:rPr>
              <a:t>Реализован </a:t>
            </a:r>
            <a:r>
              <a:rPr lang="ru-RU" sz="1600" dirty="0">
                <a:solidFill>
                  <a:schemeClr val="tx1"/>
                </a:solidFill>
                <a:latin typeface="Arial" pitchFamily="34" charset="0"/>
                <a:ea typeface="Calibri" pitchFamily="34" charset="0"/>
              </a:rPr>
              <a:t>инновационный проект по производству технологий, </a:t>
            </a:r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ea typeface="Calibri" pitchFamily="34" charset="0"/>
              </a:rPr>
              <a:t>снижающих </a:t>
            </a:r>
            <a:r>
              <a:rPr lang="ru-RU" sz="1600" dirty="0">
                <a:solidFill>
                  <a:schemeClr val="tx1"/>
                </a:solidFill>
                <a:latin typeface="Arial" pitchFamily="34" charset="0"/>
                <a:ea typeface="Calibri" pitchFamily="34" charset="0"/>
              </a:rPr>
              <a:t>усадку готовых изделий» </a:t>
            </a:r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ea typeface="Calibri" pitchFamily="34" charset="0"/>
              </a:rPr>
              <a:t>на </a:t>
            </a:r>
            <a:r>
              <a:rPr lang="ru-RU" sz="1600" dirty="0">
                <a:solidFill>
                  <a:schemeClr val="tx1"/>
                </a:solidFill>
                <a:latin typeface="Arial" pitchFamily="34" charset="0"/>
                <a:ea typeface="Calibri" pitchFamily="34" charset="0"/>
              </a:rPr>
              <a:t>ОАО «</a:t>
            </a:r>
            <a:r>
              <a:rPr lang="ru-RU" sz="1600" dirty="0" err="1">
                <a:solidFill>
                  <a:schemeClr val="tx1"/>
                </a:solidFill>
                <a:latin typeface="Arial" pitchFamily="34" charset="0"/>
                <a:ea typeface="Calibri" pitchFamily="34" charset="0"/>
              </a:rPr>
              <a:t>Керамин</a:t>
            </a:r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ea typeface="Calibri" pitchFamily="34" charset="0"/>
              </a:rPr>
              <a:t>».</a:t>
            </a:r>
            <a:endParaRPr kumimoji="0" lang="ru-RU" sz="2000" b="0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</p:txBody>
      </p:sp>
      <p:pic>
        <p:nvPicPr>
          <p:cNvPr id="2050" name="Picture 2" descr="https://www.sb.by/upload/iblock/c87/c87b9922937deda3254809496ac43d9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466" y="1554970"/>
            <a:ext cx="3179448" cy="2121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keramin-company.by/sites/default/files/keramin_mogilev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667"/>
          <a:stretch/>
        </p:blipFill>
        <p:spPr bwMode="auto">
          <a:xfrm>
            <a:off x="2179190" y="2845395"/>
            <a:ext cx="1827630" cy="9641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www.sb.by/upload/iblock/775/775e229276f3785164f2d6ab41ea73e9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910962"/>
            <a:ext cx="3646282" cy="17654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96136" y="3259606"/>
            <a:ext cx="2664885" cy="17530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47" y="22304"/>
            <a:ext cx="539552" cy="372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7453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9" name="Google Shape;589;p21"/>
          <p:cNvSpPr txBox="1">
            <a:spLocks noGrp="1"/>
          </p:cNvSpPr>
          <p:nvPr>
            <p:ph type="sldNum" idx="12"/>
          </p:nvPr>
        </p:nvSpPr>
        <p:spPr>
          <a:xfrm>
            <a:off x="8504254" y="4489800"/>
            <a:ext cx="653700" cy="6537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14</a:t>
            </a:fld>
            <a:endParaRPr/>
          </a:p>
        </p:txBody>
      </p:sp>
      <p:sp>
        <p:nvSpPr>
          <p:cNvPr id="14338" name="AutoShape 2" descr="Картинки по запросу &quot;железная дорога беларусь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40" name="AutoShape 4" descr="Картинки по запросу &quot;железная дорога беларусь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42" name="AutoShape 6" descr="https://www.belta.by/images/storage/photonews/000048_1564734512_17496_inmain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46" name="AutoShape 10" descr="Картинки по запросу &quot;железнодорожный вокзал могилев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23528" y="160338"/>
            <a:ext cx="8180726" cy="683220"/>
          </a:xfrm>
          <a:prstGeom prst="rect">
            <a:avLst/>
          </a:prstGeom>
          <a:solidFill>
            <a:srgbClr val="27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0375" y="211589"/>
            <a:ext cx="8043879" cy="102913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000" b="1" i="1" dirty="0" smtClean="0">
                <a:latin typeface="+mj-lt"/>
              </a:rPr>
              <a:t>Примеры развития </a:t>
            </a:r>
            <a:r>
              <a:rPr lang="ru-RU" sz="2000" b="1" i="1" dirty="0">
                <a:latin typeface="+mj-lt"/>
              </a:rPr>
              <a:t>импортозамещающих </a:t>
            </a:r>
            <a:r>
              <a:rPr lang="ru-RU" sz="2000" b="1" i="1" dirty="0" smtClean="0">
                <a:latin typeface="+mj-lt"/>
              </a:rPr>
              <a:t/>
            </a:r>
            <a:br>
              <a:rPr lang="ru-RU" sz="2000" b="1" i="1" dirty="0" smtClean="0">
                <a:latin typeface="+mj-lt"/>
              </a:rPr>
            </a:br>
            <a:r>
              <a:rPr lang="ru-RU" sz="2000" b="1" i="1" dirty="0" smtClean="0">
                <a:latin typeface="+mj-lt"/>
              </a:rPr>
              <a:t>и </a:t>
            </a:r>
            <a:r>
              <a:rPr lang="ru-RU" sz="2000" b="1" i="1" dirty="0" err="1">
                <a:latin typeface="+mj-lt"/>
              </a:rPr>
              <a:t>экспортоориентированных</a:t>
            </a:r>
            <a:r>
              <a:rPr lang="ru-RU" sz="2000" b="1" i="1" dirty="0">
                <a:latin typeface="+mj-lt"/>
              </a:rPr>
              <a:t> производств </a:t>
            </a:r>
            <a:r>
              <a:rPr lang="ru-RU" sz="2000" b="1" i="1" dirty="0" smtClean="0">
                <a:latin typeface="+mj-lt"/>
              </a:rPr>
              <a:t/>
            </a:r>
            <a:br>
              <a:rPr lang="ru-RU" sz="2000" b="1" i="1" dirty="0" smtClean="0">
                <a:latin typeface="+mj-lt"/>
              </a:rPr>
            </a:br>
            <a:r>
              <a:rPr lang="ru-RU" sz="2000" b="1" i="1" dirty="0" smtClean="0">
                <a:latin typeface="+mj-lt"/>
              </a:rPr>
              <a:t>В МОГИЛЕВСКОЙ ОБЛАСТИ:</a:t>
            </a:r>
            <a:endParaRPr lang="ru-RU" sz="2000" i="1" dirty="0">
              <a:latin typeface="+mj-lt"/>
            </a:endParaRPr>
          </a:p>
        </p:txBody>
      </p:sp>
      <p:pic>
        <p:nvPicPr>
          <p:cNvPr id="3074" name="Picture 2" descr="https://cdn1.ozone.ru/s3/multimedia-a/6482473198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50" t="4014" r="18742" b="4382"/>
          <a:stretch/>
        </p:blipFill>
        <p:spPr bwMode="auto">
          <a:xfrm>
            <a:off x="2373961" y="1705378"/>
            <a:ext cx="1245644" cy="18165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main-cdn.sbermegamarket.ru/hlr-system/137/133/249/371/612/14/600003992675b0.jpe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81" t="8954" r="5254" b="10027"/>
          <a:stretch/>
        </p:blipFill>
        <p:spPr bwMode="auto">
          <a:xfrm>
            <a:off x="145331" y="1649733"/>
            <a:ext cx="2095091" cy="18722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7745.by/img/imagecache/card_big_image/uploads/products/602162/-0298433000.jpg.jpe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1942654"/>
            <a:ext cx="1920152" cy="15792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Rectangle 1"/>
          <p:cNvSpPr>
            <a:spLocks noChangeArrowheads="1"/>
          </p:cNvSpPr>
          <p:nvPr/>
        </p:nvSpPr>
        <p:spPr bwMode="auto">
          <a:xfrm>
            <a:off x="535704" y="3867893"/>
            <a:ext cx="7968550" cy="1077218"/>
          </a:xfrm>
          <a:prstGeom prst="rect">
            <a:avLst/>
          </a:prstGeom>
          <a:solidFill>
            <a:srgbClr val="FFFFCC"/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50850" algn="just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ru-RU" sz="1600" dirty="0">
                <a:solidFill>
                  <a:schemeClr val="tx1"/>
                </a:solidFill>
                <a:latin typeface="Arial" pitchFamily="34" charset="0"/>
                <a:ea typeface="Calibri" pitchFamily="34" charset="0"/>
              </a:rPr>
              <a:t>ООО «</a:t>
            </a:r>
            <a:r>
              <a:rPr lang="ru-RU" sz="1600" dirty="0" err="1">
                <a:solidFill>
                  <a:schemeClr val="tx1"/>
                </a:solidFill>
                <a:latin typeface="Arial" pitchFamily="34" charset="0"/>
                <a:ea typeface="Calibri" pitchFamily="34" charset="0"/>
              </a:rPr>
              <a:t>БелЭмса</a:t>
            </a:r>
            <a:r>
              <a:rPr lang="ru-RU" sz="1600" dirty="0">
                <a:solidFill>
                  <a:schemeClr val="tx1"/>
                </a:solidFill>
                <a:latin typeface="Arial" pitchFamily="34" charset="0"/>
                <a:ea typeface="Calibri" pitchFamily="34" charset="0"/>
              </a:rPr>
              <a:t>» одним из первых в республике освоило в 2021 году производство </a:t>
            </a:r>
            <a:r>
              <a:rPr lang="ru-RU" sz="1600" b="1" i="1" dirty="0">
                <a:solidFill>
                  <a:srgbClr val="FF0000"/>
                </a:solidFill>
                <a:latin typeface="Arial" pitchFamily="34" charset="0"/>
                <a:ea typeface="Calibri" pitchFamily="34" charset="0"/>
              </a:rPr>
              <a:t>одноразовых подгузников для взрослых, в </a:t>
            </a:r>
            <a:r>
              <a:rPr lang="ru-RU" sz="1600" dirty="0">
                <a:solidFill>
                  <a:schemeClr val="tx1"/>
                </a:solidFill>
                <a:latin typeface="Arial" pitchFamily="34" charset="0"/>
                <a:ea typeface="Calibri" pitchFamily="34" charset="0"/>
              </a:rPr>
              <a:t>2022 году введены мощности по производству новых видов изделий гигиенического назначения для детей, не производимых в республике – </a:t>
            </a:r>
            <a:r>
              <a:rPr lang="ru-RU" sz="1600" b="1" i="1" dirty="0">
                <a:solidFill>
                  <a:srgbClr val="FF0000"/>
                </a:solidFill>
                <a:latin typeface="Arial" pitchFamily="34" charset="0"/>
                <a:ea typeface="Calibri" pitchFamily="34" charset="0"/>
              </a:rPr>
              <a:t>подгузников-трусиков. </a:t>
            </a:r>
          </a:p>
        </p:txBody>
      </p:sp>
      <p:pic>
        <p:nvPicPr>
          <p:cNvPr id="3080" name="Picture 8" descr="https://www.pniva.by/wp-content/uploads/2022/06/PSX_20220622_121743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705379"/>
            <a:ext cx="3242436" cy="18036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47" y="22304"/>
            <a:ext cx="539552" cy="372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641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9" name="Google Shape;589;p21"/>
          <p:cNvSpPr txBox="1">
            <a:spLocks noGrp="1"/>
          </p:cNvSpPr>
          <p:nvPr>
            <p:ph type="sldNum" idx="12"/>
          </p:nvPr>
        </p:nvSpPr>
        <p:spPr>
          <a:xfrm>
            <a:off x="8504254" y="4489800"/>
            <a:ext cx="653700" cy="6537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15</a:t>
            </a:fld>
            <a:endParaRPr/>
          </a:p>
        </p:txBody>
      </p:sp>
      <p:sp>
        <p:nvSpPr>
          <p:cNvPr id="14338" name="AutoShape 2" descr="Картинки по запросу &quot;железная дорога беларусь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40" name="AutoShape 4" descr="Картинки по запросу &quot;железная дорога беларусь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42" name="AutoShape 6" descr="https://www.belta.by/images/storage/photonews/000048_1564734512_17496_inmain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46" name="AutoShape 10" descr="Картинки по запросу &quot;железнодорожный вокзал могилев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23528" y="160338"/>
            <a:ext cx="8180726" cy="683220"/>
          </a:xfrm>
          <a:prstGeom prst="rect">
            <a:avLst/>
          </a:prstGeom>
          <a:solidFill>
            <a:srgbClr val="27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0375" y="211589"/>
            <a:ext cx="8043879" cy="102913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000" b="1" i="1" dirty="0" smtClean="0">
                <a:latin typeface="+mj-lt"/>
              </a:rPr>
              <a:t>Примеры развития </a:t>
            </a:r>
            <a:r>
              <a:rPr lang="ru-RU" sz="2000" b="1" i="1" dirty="0">
                <a:latin typeface="+mj-lt"/>
              </a:rPr>
              <a:t>импортозамещающих </a:t>
            </a:r>
            <a:r>
              <a:rPr lang="ru-RU" sz="2000" b="1" i="1" dirty="0" smtClean="0">
                <a:latin typeface="+mj-lt"/>
              </a:rPr>
              <a:t/>
            </a:r>
            <a:br>
              <a:rPr lang="ru-RU" sz="2000" b="1" i="1" dirty="0" smtClean="0">
                <a:latin typeface="+mj-lt"/>
              </a:rPr>
            </a:br>
            <a:r>
              <a:rPr lang="ru-RU" sz="2000" b="1" i="1" dirty="0" smtClean="0">
                <a:latin typeface="+mj-lt"/>
              </a:rPr>
              <a:t>и </a:t>
            </a:r>
            <a:r>
              <a:rPr lang="ru-RU" sz="2000" b="1" i="1" dirty="0" err="1">
                <a:latin typeface="+mj-lt"/>
              </a:rPr>
              <a:t>экспортоориентированных</a:t>
            </a:r>
            <a:r>
              <a:rPr lang="ru-RU" sz="2000" b="1" i="1" dirty="0">
                <a:latin typeface="+mj-lt"/>
              </a:rPr>
              <a:t> производств </a:t>
            </a:r>
            <a:r>
              <a:rPr lang="ru-RU" sz="2000" b="1" i="1" dirty="0" smtClean="0">
                <a:latin typeface="+mj-lt"/>
              </a:rPr>
              <a:t/>
            </a:r>
            <a:br>
              <a:rPr lang="ru-RU" sz="2000" b="1" i="1" dirty="0" smtClean="0">
                <a:latin typeface="+mj-lt"/>
              </a:rPr>
            </a:br>
            <a:r>
              <a:rPr lang="ru-RU" sz="2000" b="1" i="1" dirty="0" smtClean="0">
                <a:latin typeface="+mj-lt"/>
              </a:rPr>
              <a:t>В МОГИЛЕВСКОЙ ОБЛАСТИ:</a:t>
            </a:r>
            <a:endParaRPr lang="ru-RU" sz="2000" i="1" dirty="0">
              <a:latin typeface="+mj-lt"/>
            </a:endParaRPr>
          </a:p>
        </p:txBody>
      </p:sp>
      <p:sp>
        <p:nvSpPr>
          <p:cNvPr id="15" name="Rectangle 1"/>
          <p:cNvSpPr>
            <a:spLocks noChangeArrowheads="1"/>
          </p:cNvSpPr>
          <p:nvPr/>
        </p:nvSpPr>
        <p:spPr bwMode="auto">
          <a:xfrm>
            <a:off x="155575" y="1808829"/>
            <a:ext cx="3539154" cy="3046988"/>
          </a:xfrm>
          <a:prstGeom prst="rect">
            <a:avLst/>
          </a:prstGeom>
          <a:solidFill>
            <a:srgbClr val="FFFFCC"/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50850" algn="just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ru-RU" sz="1600" dirty="0">
                <a:solidFill>
                  <a:schemeClr val="tx1"/>
                </a:solidFill>
                <a:latin typeface="Arial" pitchFamily="34" charset="0"/>
                <a:ea typeface="Calibri" pitchFamily="34" charset="0"/>
              </a:rPr>
              <a:t>ООО «МИЗ МЕДБЕЛРОС» </a:t>
            </a:r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ea typeface="Calibri" pitchFamily="34" charset="0"/>
              </a:rPr>
              <a:t>                в </a:t>
            </a:r>
            <a:r>
              <a:rPr lang="ru-RU" sz="1600" dirty="0">
                <a:solidFill>
                  <a:schemeClr val="tx1"/>
                </a:solidFill>
                <a:latin typeface="Arial" pitchFamily="34" charset="0"/>
                <a:ea typeface="Calibri" pitchFamily="34" charset="0"/>
              </a:rPr>
              <a:t>2022 году в рамках реализации инвестиционного проекта </a:t>
            </a:r>
            <a:r>
              <a:rPr lang="ru-RU" sz="1600" b="1" i="1" dirty="0">
                <a:solidFill>
                  <a:srgbClr val="FF0000"/>
                </a:solidFill>
                <a:latin typeface="Arial" pitchFamily="34" charset="0"/>
                <a:ea typeface="Calibri" pitchFamily="34" charset="0"/>
              </a:rPr>
              <a:t>«Производство двухсторонних игл для вакуумных пробирок»</a:t>
            </a:r>
            <a:r>
              <a:rPr lang="ru-RU" sz="1600" dirty="0">
                <a:solidFill>
                  <a:schemeClr val="tx1"/>
                </a:solidFill>
                <a:latin typeface="Arial" pitchFamily="34" charset="0"/>
                <a:ea typeface="Calibri" pitchFamily="34" charset="0"/>
              </a:rPr>
              <a:t> введены мощности по выпуску системы забора крови </a:t>
            </a:r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ea typeface="Calibri" pitchFamily="34" charset="0"/>
              </a:rPr>
              <a:t>                             в </a:t>
            </a:r>
            <a:r>
              <a:rPr lang="ru-RU" sz="1600" dirty="0">
                <a:solidFill>
                  <a:schemeClr val="tx1"/>
                </a:solidFill>
                <a:latin typeface="Arial" pitchFamily="34" charset="0"/>
                <a:ea typeface="Calibri" pitchFamily="34" charset="0"/>
              </a:rPr>
              <a:t>медицинских лабораториях (вакуумная пробирка, двухсторонняя игла </a:t>
            </a:r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ea typeface="Calibri" pitchFamily="34" charset="0"/>
              </a:rPr>
              <a:t>и </a:t>
            </a:r>
            <a:r>
              <a:rPr lang="ru-RU" sz="1600" dirty="0">
                <a:solidFill>
                  <a:schemeClr val="tx1"/>
                </a:solidFill>
                <a:latin typeface="Arial" pitchFamily="34" charset="0"/>
                <a:ea typeface="Calibri" pitchFamily="34" charset="0"/>
              </a:rPr>
              <a:t>иглодержатель), ранее полностью импортируемых в республику. </a:t>
            </a:r>
            <a:endParaRPr kumimoji="0" lang="ru-RU" sz="2000" b="0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9912" y="1482651"/>
            <a:ext cx="4686588" cy="339335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47" y="22304"/>
            <a:ext cx="539552" cy="372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522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9" name="Google Shape;589;p21"/>
          <p:cNvSpPr txBox="1">
            <a:spLocks noGrp="1"/>
          </p:cNvSpPr>
          <p:nvPr>
            <p:ph type="sldNum" idx="12"/>
          </p:nvPr>
        </p:nvSpPr>
        <p:spPr>
          <a:xfrm>
            <a:off x="8504254" y="4489800"/>
            <a:ext cx="653700" cy="6537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16</a:t>
            </a:fld>
            <a:endParaRPr/>
          </a:p>
        </p:txBody>
      </p:sp>
      <p:sp>
        <p:nvSpPr>
          <p:cNvPr id="14338" name="AutoShape 2" descr="Картинки по запросу &quot;железная дорога беларусь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40" name="AutoShape 4" descr="Картинки по запросу &quot;железная дорога беларусь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42" name="AutoShape 6" descr="https://www.belta.by/images/storage/photonews/000048_1564734512_17496_inmain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46" name="AutoShape 10" descr="Картинки по запросу &quot;железнодорожный вокзал могилев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23528" y="160338"/>
            <a:ext cx="8180726" cy="683220"/>
          </a:xfrm>
          <a:prstGeom prst="rect">
            <a:avLst/>
          </a:prstGeom>
          <a:solidFill>
            <a:srgbClr val="27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0375" y="211589"/>
            <a:ext cx="8043879" cy="102913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000" b="1" i="1" dirty="0" smtClean="0">
                <a:latin typeface="+mj-lt"/>
              </a:rPr>
              <a:t>Примеры развития </a:t>
            </a:r>
            <a:r>
              <a:rPr lang="ru-RU" sz="2000" b="1" i="1" dirty="0">
                <a:latin typeface="+mj-lt"/>
              </a:rPr>
              <a:t>импортозамещающих </a:t>
            </a:r>
            <a:r>
              <a:rPr lang="ru-RU" sz="2000" b="1" i="1" dirty="0" smtClean="0">
                <a:latin typeface="+mj-lt"/>
              </a:rPr>
              <a:t/>
            </a:r>
            <a:br>
              <a:rPr lang="ru-RU" sz="2000" b="1" i="1" dirty="0" smtClean="0">
                <a:latin typeface="+mj-lt"/>
              </a:rPr>
            </a:br>
            <a:r>
              <a:rPr lang="ru-RU" sz="2000" b="1" i="1" dirty="0" smtClean="0">
                <a:latin typeface="+mj-lt"/>
              </a:rPr>
              <a:t>и </a:t>
            </a:r>
            <a:r>
              <a:rPr lang="ru-RU" sz="2000" b="1" i="1" dirty="0" err="1">
                <a:latin typeface="+mj-lt"/>
              </a:rPr>
              <a:t>экспортоориентированных</a:t>
            </a:r>
            <a:r>
              <a:rPr lang="ru-RU" sz="2000" b="1" i="1" dirty="0">
                <a:latin typeface="+mj-lt"/>
              </a:rPr>
              <a:t> производств </a:t>
            </a:r>
            <a:r>
              <a:rPr lang="ru-RU" sz="2000" b="1" i="1" dirty="0" smtClean="0">
                <a:latin typeface="+mj-lt"/>
              </a:rPr>
              <a:t/>
            </a:r>
            <a:br>
              <a:rPr lang="ru-RU" sz="2000" b="1" i="1" dirty="0" smtClean="0">
                <a:latin typeface="+mj-lt"/>
              </a:rPr>
            </a:br>
            <a:r>
              <a:rPr lang="ru-RU" sz="2000" b="1" i="1" dirty="0" smtClean="0">
                <a:latin typeface="+mj-lt"/>
              </a:rPr>
              <a:t>В МОГИЛЕВСКОЙ ОБЛАСТИ:</a:t>
            </a:r>
            <a:endParaRPr lang="ru-RU" sz="2000" i="1" dirty="0">
              <a:latin typeface="+mj-lt"/>
            </a:endParaRPr>
          </a:p>
        </p:txBody>
      </p:sp>
      <p:sp>
        <p:nvSpPr>
          <p:cNvPr id="15" name="Rectangle 1"/>
          <p:cNvSpPr>
            <a:spLocks noChangeArrowheads="1"/>
          </p:cNvSpPr>
          <p:nvPr/>
        </p:nvSpPr>
        <p:spPr bwMode="auto">
          <a:xfrm>
            <a:off x="155575" y="3651870"/>
            <a:ext cx="8280920" cy="1323439"/>
          </a:xfrm>
          <a:prstGeom prst="rect">
            <a:avLst/>
          </a:prstGeom>
          <a:solidFill>
            <a:srgbClr val="FFFFCC"/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50850" algn="just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ru-RU" sz="1600" dirty="0">
                <a:solidFill>
                  <a:schemeClr val="tx1"/>
                </a:solidFill>
                <a:latin typeface="Arial" pitchFamily="34" charset="0"/>
                <a:ea typeface="Calibri" pitchFamily="34" charset="0"/>
              </a:rPr>
              <a:t>ОАО «Управляющая компания холдинга «</a:t>
            </a:r>
            <a:r>
              <a:rPr lang="ru-RU" sz="1600" dirty="0" err="1">
                <a:solidFill>
                  <a:schemeClr val="tx1"/>
                </a:solidFill>
                <a:latin typeface="Arial" pitchFamily="34" charset="0"/>
                <a:ea typeface="Calibri" pitchFamily="34" charset="0"/>
              </a:rPr>
              <a:t>Бобруйскагромаш</a:t>
            </a:r>
            <a:r>
              <a:rPr lang="ru-RU" sz="1600" dirty="0">
                <a:solidFill>
                  <a:schemeClr val="tx1"/>
                </a:solidFill>
                <a:latin typeface="Arial" pitchFamily="34" charset="0"/>
                <a:ea typeface="Calibri" pitchFamily="34" charset="0"/>
              </a:rPr>
              <a:t>» в 2022 году освоено производство инновационной импортозамещающей разработки – </a:t>
            </a:r>
            <a:r>
              <a:rPr lang="ru-RU" sz="1600" b="1" i="1" dirty="0">
                <a:solidFill>
                  <a:srgbClr val="FF0000"/>
                </a:solidFill>
                <a:latin typeface="Arial" pitchFamily="34" charset="0"/>
                <a:ea typeface="Calibri" pitchFamily="34" charset="0"/>
              </a:rPr>
              <a:t>режущего бруса, конструкция которого может быть унифицирована </a:t>
            </a:r>
            <a:r>
              <a:rPr lang="ru-RU" sz="1600" b="1" i="1" dirty="0" smtClean="0">
                <a:solidFill>
                  <a:srgbClr val="FF0000"/>
                </a:solidFill>
                <a:latin typeface="Arial" pitchFamily="34" charset="0"/>
                <a:ea typeface="Calibri" pitchFamily="34" charset="0"/>
              </a:rPr>
              <a:t>                      с </a:t>
            </a:r>
            <a:r>
              <a:rPr lang="ru-RU" sz="1600" b="1" i="1" dirty="0">
                <a:solidFill>
                  <a:srgbClr val="FF0000"/>
                </a:solidFill>
                <a:latin typeface="Arial" pitchFamily="34" charset="0"/>
                <a:ea typeface="Calibri" pitchFamily="34" charset="0"/>
              </a:rPr>
              <a:t>моделями режущих брусьев, находящихся на рынке роторных косилок, </a:t>
            </a:r>
            <a:r>
              <a:rPr lang="ru-RU" sz="1600" dirty="0">
                <a:solidFill>
                  <a:schemeClr val="tx1"/>
                </a:solidFill>
                <a:latin typeface="Arial" pitchFamily="34" charset="0"/>
                <a:ea typeface="Calibri" pitchFamily="34" charset="0"/>
              </a:rPr>
              <a:t>в том числе и зарубежного </a:t>
            </a:r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ea typeface="Calibri" pitchFamily="34" charset="0"/>
              </a:rPr>
              <a:t>производства.</a:t>
            </a:r>
            <a:endParaRPr kumimoji="0" lang="ru-RU" sz="2000" b="0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</p:txBody>
      </p:sp>
      <p:pic>
        <p:nvPicPr>
          <p:cNvPr id="5122" name="Picture 2" descr="https://xn--80aumfdhd.xn--90ais/wp-content/uploads/2022/08/br_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887" y="1410544"/>
            <a:ext cx="3965828" cy="21151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s://bobruiskagromach.com/upload/medialibrary/b0b/Logotip_rus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366937"/>
            <a:ext cx="4175591" cy="2505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47" y="22304"/>
            <a:ext cx="539552" cy="372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286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9" name="Google Shape;589;p21"/>
          <p:cNvSpPr txBox="1">
            <a:spLocks noGrp="1"/>
          </p:cNvSpPr>
          <p:nvPr>
            <p:ph type="sldNum" idx="12"/>
          </p:nvPr>
        </p:nvSpPr>
        <p:spPr>
          <a:xfrm>
            <a:off x="8504254" y="4489800"/>
            <a:ext cx="653700" cy="6537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17</a:t>
            </a:fld>
            <a:endParaRPr/>
          </a:p>
        </p:txBody>
      </p:sp>
      <p:sp>
        <p:nvSpPr>
          <p:cNvPr id="14338" name="AutoShape 2" descr="Картинки по запросу &quot;железная дорога беларусь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40" name="AutoShape 4" descr="Картинки по запросу &quot;железная дорога беларусь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42" name="AutoShape 6" descr="https://www.belta.by/images/storage/photonews/000048_1564734512_17496_inmain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46" name="AutoShape 10" descr="Картинки по запросу &quot;железнодорожный вокзал могилев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23528" y="160338"/>
            <a:ext cx="8180726" cy="683220"/>
          </a:xfrm>
          <a:prstGeom prst="rect">
            <a:avLst/>
          </a:prstGeom>
          <a:solidFill>
            <a:srgbClr val="27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0375" y="211589"/>
            <a:ext cx="8043879" cy="102913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000" b="1" i="1" dirty="0" smtClean="0">
                <a:latin typeface="+mj-lt"/>
              </a:rPr>
              <a:t>Примеры развития </a:t>
            </a:r>
            <a:r>
              <a:rPr lang="ru-RU" sz="2000" b="1" i="1" dirty="0">
                <a:latin typeface="+mj-lt"/>
              </a:rPr>
              <a:t>импортозамещающих </a:t>
            </a:r>
            <a:r>
              <a:rPr lang="ru-RU" sz="2000" b="1" i="1" dirty="0" smtClean="0">
                <a:latin typeface="+mj-lt"/>
              </a:rPr>
              <a:t/>
            </a:r>
            <a:br>
              <a:rPr lang="ru-RU" sz="2000" b="1" i="1" dirty="0" smtClean="0">
                <a:latin typeface="+mj-lt"/>
              </a:rPr>
            </a:br>
            <a:r>
              <a:rPr lang="ru-RU" sz="2000" b="1" i="1" dirty="0" smtClean="0">
                <a:latin typeface="+mj-lt"/>
              </a:rPr>
              <a:t>и </a:t>
            </a:r>
            <a:r>
              <a:rPr lang="ru-RU" sz="2000" b="1" i="1" dirty="0" err="1">
                <a:latin typeface="+mj-lt"/>
              </a:rPr>
              <a:t>экспортоориентированных</a:t>
            </a:r>
            <a:r>
              <a:rPr lang="ru-RU" sz="2000" b="1" i="1" dirty="0">
                <a:latin typeface="+mj-lt"/>
              </a:rPr>
              <a:t> производств </a:t>
            </a:r>
            <a:r>
              <a:rPr lang="ru-RU" sz="2000" b="1" i="1" dirty="0" smtClean="0">
                <a:latin typeface="+mj-lt"/>
              </a:rPr>
              <a:t/>
            </a:r>
            <a:br>
              <a:rPr lang="ru-RU" sz="2000" b="1" i="1" dirty="0" smtClean="0">
                <a:latin typeface="+mj-lt"/>
              </a:rPr>
            </a:br>
            <a:r>
              <a:rPr lang="ru-RU" sz="2000" b="1" i="1" dirty="0" smtClean="0">
                <a:latin typeface="+mj-lt"/>
              </a:rPr>
              <a:t>В МОГИЛЕВСКОЙ ОБЛАСТИ:</a:t>
            </a:r>
            <a:endParaRPr lang="ru-RU" sz="2000" i="1" dirty="0">
              <a:latin typeface="+mj-lt"/>
            </a:endParaRPr>
          </a:p>
        </p:txBody>
      </p:sp>
      <p:sp>
        <p:nvSpPr>
          <p:cNvPr id="15" name="Rectangle 1"/>
          <p:cNvSpPr>
            <a:spLocks noChangeArrowheads="1"/>
          </p:cNvSpPr>
          <p:nvPr/>
        </p:nvSpPr>
        <p:spPr bwMode="auto">
          <a:xfrm>
            <a:off x="155575" y="3867894"/>
            <a:ext cx="8280920" cy="1077218"/>
          </a:xfrm>
          <a:prstGeom prst="rect">
            <a:avLst/>
          </a:prstGeom>
          <a:solidFill>
            <a:srgbClr val="FFFFCC"/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50850" algn="just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ru-RU" sz="1600" dirty="0">
                <a:solidFill>
                  <a:schemeClr val="tx1"/>
                </a:solidFill>
                <a:latin typeface="Arial" pitchFamily="34" charset="0"/>
                <a:ea typeface="Calibri" pitchFamily="34" charset="0"/>
              </a:rPr>
              <a:t>ОАО «</a:t>
            </a:r>
            <a:r>
              <a:rPr lang="ru-RU" sz="1600" dirty="0" err="1">
                <a:solidFill>
                  <a:schemeClr val="tx1"/>
                </a:solidFill>
                <a:latin typeface="Arial" pitchFamily="34" charset="0"/>
                <a:ea typeface="Calibri" pitchFamily="34" charset="0"/>
              </a:rPr>
              <a:t>Бобруйский</a:t>
            </a:r>
            <a:r>
              <a:rPr lang="ru-RU" sz="1600" dirty="0">
                <a:solidFill>
                  <a:schemeClr val="tx1"/>
                </a:solidFill>
                <a:latin typeface="Arial" pitchFamily="34" charset="0"/>
                <a:ea typeface="Calibri" pitchFamily="34" charset="0"/>
              </a:rPr>
              <a:t> завод тракторных деталей и агрегатов» в 2022 году </a:t>
            </a:r>
            <a:r>
              <a:rPr lang="ru-RU" sz="1600" b="1" i="1" dirty="0">
                <a:solidFill>
                  <a:srgbClr val="FF0000"/>
                </a:solidFill>
                <a:latin typeface="Arial" pitchFamily="34" charset="0"/>
                <a:ea typeface="Calibri" pitchFamily="34" charset="0"/>
              </a:rPr>
              <a:t>проведена модернизация линии по производству колесных дисков тракторной техники </a:t>
            </a:r>
            <a:r>
              <a:rPr lang="ru-RU" sz="1600" dirty="0">
                <a:solidFill>
                  <a:schemeClr val="tx1"/>
                </a:solidFill>
                <a:latin typeface="Arial" pitchFamily="34" charset="0"/>
                <a:ea typeface="Calibri" pitchFamily="34" charset="0"/>
              </a:rPr>
              <a:t>с размерами шириной от 4,5" до 27" и диаметром от 15" </a:t>
            </a:r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ea typeface="Calibri" pitchFamily="34" charset="0"/>
              </a:rPr>
              <a:t>              до </a:t>
            </a:r>
            <a:r>
              <a:rPr lang="ru-RU" sz="1600" dirty="0">
                <a:solidFill>
                  <a:schemeClr val="tx1"/>
                </a:solidFill>
                <a:latin typeface="Arial" pitchFamily="34" charset="0"/>
                <a:ea typeface="Calibri" pitchFamily="34" charset="0"/>
              </a:rPr>
              <a:t>46" дюймов</a:t>
            </a:r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ea typeface="Calibri" pitchFamily="34" charset="0"/>
              </a:rPr>
              <a:t>. </a:t>
            </a:r>
            <a:endParaRPr kumimoji="0" lang="ru-RU" sz="2000" b="0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</p:txBody>
      </p:sp>
      <p:pic>
        <p:nvPicPr>
          <p:cNvPr id="6146" name="Picture 2" descr="https://nka.by/upload/medialibrary/948/948bff88bb0a52787dcc1f7f9f2ced6f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121" b="630"/>
          <a:stretch/>
        </p:blipFill>
        <p:spPr bwMode="auto">
          <a:xfrm>
            <a:off x="2641319" y="1366174"/>
            <a:ext cx="6189785" cy="23762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s://bztda.by/upload/iblock/bb0/310P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1791673"/>
            <a:ext cx="2258593" cy="1950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47" y="22304"/>
            <a:ext cx="539552" cy="372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7181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9" name="Google Shape;589;p21"/>
          <p:cNvSpPr txBox="1">
            <a:spLocks noGrp="1"/>
          </p:cNvSpPr>
          <p:nvPr>
            <p:ph type="sldNum" idx="12"/>
          </p:nvPr>
        </p:nvSpPr>
        <p:spPr>
          <a:xfrm>
            <a:off x="8504254" y="4489800"/>
            <a:ext cx="653700" cy="6537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18</a:t>
            </a:fld>
            <a:endParaRPr/>
          </a:p>
        </p:txBody>
      </p:sp>
      <p:sp>
        <p:nvSpPr>
          <p:cNvPr id="14338" name="AutoShape 2" descr="Картинки по запросу &quot;железная дорога беларусь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40" name="AutoShape 4" descr="Картинки по запросу &quot;железная дорога беларусь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42" name="AutoShape 6" descr="https://www.belta.by/images/storage/photonews/000048_1564734512_17496_inmain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46" name="AutoShape 10" descr="Картинки по запросу &quot;железнодорожный вокзал могилев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23528" y="160338"/>
            <a:ext cx="8180726" cy="683220"/>
          </a:xfrm>
          <a:prstGeom prst="rect">
            <a:avLst/>
          </a:prstGeom>
          <a:solidFill>
            <a:srgbClr val="27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0375" y="211589"/>
            <a:ext cx="8043879" cy="102913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000" b="1" i="1" dirty="0" smtClean="0">
                <a:latin typeface="+mj-lt"/>
              </a:rPr>
              <a:t>Примеры развития </a:t>
            </a:r>
            <a:r>
              <a:rPr lang="ru-RU" sz="2000" b="1" i="1" dirty="0">
                <a:latin typeface="+mj-lt"/>
              </a:rPr>
              <a:t>импортозамещающих </a:t>
            </a:r>
            <a:r>
              <a:rPr lang="ru-RU" sz="2000" b="1" i="1" dirty="0" smtClean="0">
                <a:latin typeface="+mj-lt"/>
              </a:rPr>
              <a:t/>
            </a:r>
            <a:br>
              <a:rPr lang="ru-RU" sz="2000" b="1" i="1" dirty="0" smtClean="0">
                <a:latin typeface="+mj-lt"/>
              </a:rPr>
            </a:br>
            <a:r>
              <a:rPr lang="ru-RU" sz="2000" b="1" i="1" dirty="0" smtClean="0">
                <a:latin typeface="+mj-lt"/>
              </a:rPr>
              <a:t>и </a:t>
            </a:r>
            <a:r>
              <a:rPr lang="ru-RU" sz="2000" b="1" i="1" dirty="0" err="1">
                <a:latin typeface="+mj-lt"/>
              </a:rPr>
              <a:t>экспортоориентированных</a:t>
            </a:r>
            <a:r>
              <a:rPr lang="ru-RU" sz="2000" b="1" i="1" dirty="0">
                <a:latin typeface="+mj-lt"/>
              </a:rPr>
              <a:t> производств </a:t>
            </a:r>
            <a:r>
              <a:rPr lang="ru-RU" sz="2000" b="1" i="1" dirty="0" smtClean="0">
                <a:latin typeface="+mj-lt"/>
              </a:rPr>
              <a:t/>
            </a:r>
            <a:br>
              <a:rPr lang="ru-RU" sz="2000" b="1" i="1" dirty="0" smtClean="0">
                <a:latin typeface="+mj-lt"/>
              </a:rPr>
            </a:br>
            <a:r>
              <a:rPr lang="ru-RU" sz="2000" b="1" i="1" dirty="0" smtClean="0">
                <a:latin typeface="+mj-lt"/>
              </a:rPr>
              <a:t>В МОГИЛЕВСКОЙ ОБЛАСТИ:</a:t>
            </a:r>
            <a:endParaRPr lang="ru-RU" sz="2000" i="1" dirty="0">
              <a:latin typeface="+mj-lt"/>
            </a:endParaRPr>
          </a:p>
        </p:txBody>
      </p:sp>
      <p:sp>
        <p:nvSpPr>
          <p:cNvPr id="15" name="Rectangle 1"/>
          <p:cNvSpPr>
            <a:spLocks noChangeArrowheads="1"/>
          </p:cNvSpPr>
          <p:nvPr/>
        </p:nvSpPr>
        <p:spPr bwMode="auto">
          <a:xfrm>
            <a:off x="165899" y="3951191"/>
            <a:ext cx="8280920" cy="1077218"/>
          </a:xfrm>
          <a:prstGeom prst="rect">
            <a:avLst/>
          </a:prstGeom>
          <a:solidFill>
            <a:srgbClr val="FFFFCC"/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50850" algn="just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ea typeface="Calibri" pitchFamily="34" charset="0"/>
              </a:rPr>
              <a:t>Реализация </a:t>
            </a:r>
            <a:r>
              <a:rPr lang="ru-RU" sz="1600" dirty="0">
                <a:solidFill>
                  <a:schemeClr val="tx1"/>
                </a:solidFill>
                <a:latin typeface="Arial" pitchFamily="34" charset="0"/>
                <a:ea typeface="Calibri" pitchFamily="34" charset="0"/>
              </a:rPr>
              <a:t>крупномасштабного инвестиционного проекта </a:t>
            </a:r>
            <a:r>
              <a:rPr lang="ru-RU" sz="1600" b="1" i="1" dirty="0">
                <a:solidFill>
                  <a:srgbClr val="FF0000"/>
                </a:solidFill>
                <a:latin typeface="Arial" pitchFamily="34" charset="0"/>
                <a:ea typeface="Calibri" pitchFamily="34" charset="0"/>
              </a:rPr>
              <a:t>«Создание предприятия по производству технического углерода на территории СЭЗ «Могилев» </a:t>
            </a:r>
            <a:r>
              <a:rPr lang="ru-RU" sz="1600" dirty="0">
                <a:solidFill>
                  <a:schemeClr val="tx1"/>
                </a:solidFill>
                <a:latin typeface="Arial" pitchFamily="34" charset="0"/>
                <a:ea typeface="Calibri" pitchFamily="34" charset="0"/>
              </a:rPr>
              <a:t>и железнодорожного подъезда к нему» (ИООО «Омск Карбон Могилев»). </a:t>
            </a:r>
            <a:endParaRPr kumimoji="0" lang="ru-RU" sz="2000" b="0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537" t="1122" r="537" b="1"/>
          <a:stretch/>
        </p:blipFill>
        <p:spPr>
          <a:xfrm>
            <a:off x="899592" y="1376648"/>
            <a:ext cx="3290439" cy="24600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172" name="Picture 4" descr="https://mogilev-region.gov.by/files/dsc00134_6_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376649"/>
            <a:ext cx="3701674" cy="24600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47" y="22304"/>
            <a:ext cx="539552" cy="372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141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9" name="Google Shape;589;p21"/>
          <p:cNvSpPr txBox="1">
            <a:spLocks noGrp="1"/>
          </p:cNvSpPr>
          <p:nvPr>
            <p:ph type="sldNum" idx="12"/>
          </p:nvPr>
        </p:nvSpPr>
        <p:spPr>
          <a:xfrm>
            <a:off x="8504254" y="4489800"/>
            <a:ext cx="653700" cy="6537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19</a:t>
            </a:fld>
            <a:endParaRPr/>
          </a:p>
        </p:txBody>
      </p:sp>
      <p:sp>
        <p:nvSpPr>
          <p:cNvPr id="14338" name="AutoShape 2" descr="Картинки по запросу &quot;железная дорога беларусь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40" name="AutoShape 4" descr="Картинки по запросу &quot;железная дорога беларусь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42" name="AutoShape 6" descr="https://www.belta.by/images/storage/photonews/000048_1564734512_17496_inmain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46" name="AutoShape 10" descr="Картинки по запросу &quot;железнодорожный вокзал могилев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23528" y="160338"/>
            <a:ext cx="8180726" cy="683220"/>
          </a:xfrm>
          <a:prstGeom prst="rect">
            <a:avLst/>
          </a:prstGeom>
          <a:solidFill>
            <a:srgbClr val="27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0375" y="211589"/>
            <a:ext cx="8043879" cy="102913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000" b="1" i="1" dirty="0" smtClean="0">
                <a:latin typeface="+mj-lt"/>
              </a:rPr>
              <a:t>Примеры развития </a:t>
            </a:r>
            <a:r>
              <a:rPr lang="ru-RU" sz="2000" b="1" i="1" dirty="0">
                <a:latin typeface="+mj-lt"/>
              </a:rPr>
              <a:t>импортозамещающих </a:t>
            </a:r>
            <a:r>
              <a:rPr lang="ru-RU" sz="2000" b="1" i="1" dirty="0" smtClean="0">
                <a:latin typeface="+mj-lt"/>
              </a:rPr>
              <a:t/>
            </a:r>
            <a:br>
              <a:rPr lang="ru-RU" sz="2000" b="1" i="1" dirty="0" smtClean="0">
                <a:latin typeface="+mj-lt"/>
              </a:rPr>
            </a:br>
            <a:r>
              <a:rPr lang="ru-RU" sz="2000" b="1" i="1" dirty="0" smtClean="0">
                <a:latin typeface="+mj-lt"/>
              </a:rPr>
              <a:t>и </a:t>
            </a:r>
            <a:r>
              <a:rPr lang="ru-RU" sz="2000" b="1" i="1" dirty="0" err="1">
                <a:latin typeface="+mj-lt"/>
              </a:rPr>
              <a:t>экспортоориентированных</a:t>
            </a:r>
            <a:r>
              <a:rPr lang="ru-RU" sz="2000" b="1" i="1" dirty="0">
                <a:latin typeface="+mj-lt"/>
              </a:rPr>
              <a:t> производств </a:t>
            </a:r>
            <a:r>
              <a:rPr lang="ru-RU" sz="2000" b="1" i="1" dirty="0" smtClean="0">
                <a:latin typeface="+mj-lt"/>
              </a:rPr>
              <a:t/>
            </a:r>
            <a:br>
              <a:rPr lang="ru-RU" sz="2000" b="1" i="1" dirty="0" smtClean="0">
                <a:latin typeface="+mj-lt"/>
              </a:rPr>
            </a:br>
            <a:r>
              <a:rPr lang="ru-RU" sz="2000" b="1" i="1" dirty="0" smtClean="0">
                <a:latin typeface="+mj-lt"/>
              </a:rPr>
              <a:t>В МОГИЛЕВСКОЙ ОБЛАСТИ:</a:t>
            </a:r>
            <a:endParaRPr lang="ru-RU" sz="2000" i="1" dirty="0">
              <a:latin typeface="+mj-lt"/>
            </a:endParaRPr>
          </a:p>
        </p:txBody>
      </p:sp>
      <p:sp>
        <p:nvSpPr>
          <p:cNvPr id="15" name="Rectangle 1"/>
          <p:cNvSpPr>
            <a:spLocks noChangeArrowheads="1"/>
          </p:cNvSpPr>
          <p:nvPr/>
        </p:nvSpPr>
        <p:spPr bwMode="auto">
          <a:xfrm>
            <a:off x="774293" y="3435846"/>
            <a:ext cx="7416041" cy="1569660"/>
          </a:xfrm>
          <a:prstGeom prst="rect">
            <a:avLst/>
          </a:prstGeom>
          <a:solidFill>
            <a:srgbClr val="FFFFCC"/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50850" algn="just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ru-RU" sz="1600" dirty="0">
                <a:solidFill>
                  <a:schemeClr val="tx1"/>
                </a:solidFill>
                <a:latin typeface="Arial" pitchFamily="34" charset="0"/>
                <a:ea typeface="Calibri" pitchFamily="34" charset="0"/>
              </a:rPr>
              <a:t>УЧНПП «</a:t>
            </a:r>
            <a:r>
              <a:rPr lang="ru-RU" sz="1600" dirty="0" err="1">
                <a:solidFill>
                  <a:schemeClr val="tx1"/>
                </a:solidFill>
                <a:latin typeface="Arial" pitchFamily="34" charset="0"/>
                <a:ea typeface="Calibri" pitchFamily="34" charset="0"/>
              </a:rPr>
              <a:t>Технолит</a:t>
            </a:r>
            <a:r>
              <a:rPr lang="ru-RU" sz="1600" dirty="0">
                <a:solidFill>
                  <a:schemeClr val="tx1"/>
                </a:solidFill>
                <a:latin typeface="Arial" pitchFamily="34" charset="0"/>
                <a:ea typeface="Calibri" pitchFamily="34" charset="0"/>
              </a:rPr>
              <a:t>» реализуется инвестиционный проект </a:t>
            </a:r>
            <a:r>
              <a:rPr lang="ru-RU" sz="1600" b="1" i="1" dirty="0">
                <a:solidFill>
                  <a:srgbClr val="FF0000"/>
                </a:solidFill>
                <a:latin typeface="Arial" pitchFamily="34" charset="0"/>
                <a:ea typeface="Calibri" pitchFamily="34" charset="0"/>
              </a:rPr>
              <a:t>«Организация производства комплектующих для нефтехимического, газотранспортного, </a:t>
            </a:r>
            <a:r>
              <a:rPr lang="ru-RU" sz="1600" b="1" i="1" dirty="0" err="1">
                <a:solidFill>
                  <a:srgbClr val="FF0000"/>
                </a:solidFill>
                <a:latin typeface="Arial" pitchFamily="34" charset="0"/>
                <a:ea typeface="Calibri" pitchFamily="34" charset="0"/>
              </a:rPr>
              <a:t>льноперерабатывающего</a:t>
            </a:r>
            <a:r>
              <a:rPr lang="ru-RU" sz="1600" b="1" i="1" dirty="0">
                <a:solidFill>
                  <a:srgbClr val="FF0000"/>
                </a:solidFill>
                <a:latin typeface="Arial" pitchFamily="34" charset="0"/>
                <a:ea typeface="Calibri" pitchFamily="34" charset="0"/>
              </a:rPr>
              <a:t> оборудования и предприятий точной механики» </a:t>
            </a:r>
            <a:r>
              <a:rPr lang="ru-RU" sz="1600" dirty="0">
                <a:solidFill>
                  <a:schemeClr val="tx1"/>
                </a:solidFill>
                <a:latin typeface="Arial" pitchFamily="34" charset="0"/>
                <a:ea typeface="Calibri" pitchFamily="34" charset="0"/>
              </a:rPr>
              <a:t>(сроки реализации: 2022-2024 гг.). Построены и введены в эксплуатацию новые производственные </a:t>
            </a:r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ea typeface="Calibri" pitchFamily="34" charset="0"/>
              </a:rPr>
              <a:t>цеха. </a:t>
            </a:r>
            <a:endParaRPr kumimoji="0" lang="ru-RU" sz="2000" b="0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</p:txBody>
      </p:sp>
      <p:pic>
        <p:nvPicPr>
          <p:cNvPr id="8194" name="Picture 2" descr="https://mogilevnews.by/sites/default/files/uploaded/img_5022_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414243"/>
            <a:ext cx="2873811" cy="19158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9591" y="1686108"/>
            <a:ext cx="4885838" cy="13525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47" y="22304"/>
            <a:ext cx="539552" cy="372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4156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9" name="Google Shape;589;p21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2</a:t>
            </a:fld>
            <a:endParaRPr/>
          </a:p>
        </p:txBody>
      </p:sp>
      <p:sp>
        <p:nvSpPr>
          <p:cNvPr id="6" name="Прямоугольник 5"/>
          <p:cNvSpPr/>
          <p:nvPr/>
        </p:nvSpPr>
        <p:spPr>
          <a:xfrm>
            <a:off x="3744416" y="4371950"/>
            <a:ext cx="4572000" cy="584775"/>
          </a:xfrm>
          <a:prstGeom prst="rect">
            <a:avLst/>
          </a:prstGeom>
          <a:solidFill>
            <a:srgbClr val="FFFFCC"/>
          </a:solidFill>
          <a:ln w="38100">
            <a:solidFill>
              <a:srgbClr val="FFCC00"/>
            </a:solidFill>
          </a:ln>
        </p:spPr>
        <p:txBody>
          <a:bodyPr wrap="square">
            <a:spAutoFit/>
          </a:bodyPr>
          <a:lstStyle/>
          <a:p>
            <a:pPr algn="r"/>
            <a:r>
              <a:rPr lang="ru-RU" sz="1600" b="1" dirty="0"/>
              <a:t>ПРЕЗИДЕНТ РЕСПУБЛИКИ БЕЛАРУСЬ, </a:t>
            </a:r>
          </a:p>
          <a:p>
            <a:pPr algn="r"/>
            <a:r>
              <a:rPr lang="ru-RU" sz="1600" b="1" dirty="0"/>
              <a:t>А.Г. ЛУКАШЕНКО.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115616" y="492224"/>
            <a:ext cx="7200800" cy="2585323"/>
          </a:xfrm>
          <a:prstGeom prst="rect">
            <a:avLst/>
          </a:prstGeom>
          <a:solidFill>
            <a:srgbClr val="FFFFCC"/>
          </a:solidFill>
          <a:ln w="38100">
            <a:solidFill>
              <a:srgbClr val="FFCC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1800" b="1" i="1" dirty="0" smtClean="0"/>
              <a:t>«</a:t>
            </a:r>
            <a:r>
              <a:rPr lang="ru-RU" sz="1800" b="1" i="1" dirty="0"/>
              <a:t>Вот уже три десятилетия фундаментом нашей государственной политики является социально ориентированная экономика. Эта политика успешна. Народ ее поддерживает. По всем показателям, характеризующим социальное равенство, Беларусь относится к наиболее благополучным странам… Поэтому именно экономика, которая обеспечивает социальную защищенность граждан, является главной мишенью Запада». </a:t>
            </a:r>
            <a:endParaRPr lang="ru-RU" sz="1800" i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115616" y="3365579"/>
            <a:ext cx="7200800" cy="646331"/>
          </a:xfrm>
          <a:prstGeom prst="rect">
            <a:avLst/>
          </a:prstGeom>
          <a:solidFill>
            <a:srgbClr val="FFFFCC"/>
          </a:solidFill>
          <a:ln w="38100">
            <a:solidFill>
              <a:srgbClr val="FFCC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1800" b="1" i="1" dirty="0"/>
              <a:t>«Единство двух государств – это прежде всего экономика</a:t>
            </a:r>
            <a:r>
              <a:rPr lang="ru-RU" sz="1800" b="1" i="1" dirty="0" smtClean="0"/>
              <a:t>».</a:t>
            </a:r>
            <a:endParaRPr lang="ru-RU" sz="1800" i="1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47" y="22304"/>
            <a:ext cx="539552" cy="3727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9" name="Google Shape;589;p21"/>
          <p:cNvSpPr txBox="1">
            <a:spLocks noGrp="1"/>
          </p:cNvSpPr>
          <p:nvPr>
            <p:ph type="sldNum" idx="12"/>
          </p:nvPr>
        </p:nvSpPr>
        <p:spPr>
          <a:xfrm>
            <a:off x="8504254" y="4489800"/>
            <a:ext cx="653700" cy="6537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20</a:t>
            </a:fld>
            <a:endParaRPr/>
          </a:p>
        </p:txBody>
      </p:sp>
      <p:sp>
        <p:nvSpPr>
          <p:cNvPr id="14338" name="AutoShape 2" descr="Картинки по запросу &quot;железная дорога беларусь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40" name="AutoShape 4" descr="Картинки по запросу &quot;железная дорога беларусь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42" name="AutoShape 6" descr="https://www.belta.by/images/storage/photonews/000048_1564734512_17496_inmain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46" name="AutoShape 10" descr="Картинки по запросу &quot;железнодорожный вокзал могилев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23528" y="160338"/>
            <a:ext cx="8180726" cy="683220"/>
          </a:xfrm>
          <a:prstGeom prst="rect">
            <a:avLst/>
          </a:prstGeom>
          <a:solidFill>
            <a:srgbClr val="27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0375" y="211589"/>
            <a:ext cx="8043879" cy="102913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000" b="1" i="1" dirty="0" smtClean="0">
                <a:latin typeface="+mj-lt"/>
              </a:rPr>
              <a:t>Примеры развития </a:t>
            </a:r>
            <a:r>
              <a:rPr lang="ru-RU" sz="2000" b="1" i="1" dirty="0">
                <a:latin typeface="+mj-lt"/>
              </a:rPr>
              <a:t>импортозамещающих </a:t>
            </a:r>
            <a:r>
              <a:rPr lang="ru-RU" sz="2000" b="1" i="1" dirty="0" smtClean="0">
                <a:latin typeface="+mj-lt"/>
              </a:rPr>
              <a:t/>
            </a:r>
            <a:br>
              <a:rPr lang="ru-RU" sz="2000" b="1" i="1" dirty="0" smtClean="0">
                <a:latin typeface="+mj-lt"/>
              </a:rPr>
            </a:br>
            <a:r>
              <a:rPr lang="ru-RU" sz="2000" b="1" i="1" dirty="0" smtClean="0">
                <a:latin typeface="+mj-lt"/>
              </a:rPr>
              <a:t>и </a:t>
            </a:r>
            <a:r>
              <a:rPr lang="ru-RU" sz="2000" b="1" i="1" dirty="0" err="1">
                <a:latin typeface="+mj-lt"/>
              </a:rPr>
              <a:t>экспортоориентированных</a:t>
            </a:r>
            <a:r>
              <a:rPr lang="ru-RU" sz="2000" b="1" i="1" dirty="0">
                <a:latin typeface="+mj-lt"/>
              </a:rPr>
              <a:t> производств </a:t>
            </a:r>
            <a:r>
              <a:rPr lang="ru-RU" sz="2000" b="1" i="1" dirty="0" smtClean="0">
                <a:latin typeface="+mj-lt"/>
              </a:rPr>
              <a:t/>
            </a:r>
            <a:br>
              <a:rPr lang="ru-RU" sz="2000" b="1" i="1" dirty="0" smtClean="0">
                <a:latin typeface="+mj-lt"/>
              </a:rPr>
            </a:br>
            <a:r>
              <a:rPr lang="ru-RU" sz="2000" b="1" i="1" dirty="0" smtClean="0">
                <a:latin typeface="+mj-lt"/>
              </a:rPr>
              <a:t>В МОГИЛЕВСКОЙ ОБЛАСТИ:</a:t>
            </a:r>
            <a:endParaRPr lang="ru-RU" sz="2000" i="1" dirty="0">
              <a:latin typeface="+mj-lt"/>
            </a:endParaRPr>
          </a:p>
        </p:txBody>
      </p:sp>
      <p:sp>
        <p:nvSpPr>
          <p:cNvPr id="15" name="Rectangle 1"/>
          <p:cNvSpPr>
            <a:spLocks noChangeArrowheads="1"/>
          </p:cNvSpPr>
          <p:nvPr/>
        </p:nvSpPr>
        <p:spPr bwMode="auto">
          <a:xfrm>
            <a:off x="636467" y="1779662"/>
            <a:ext cx="4820553" cy="2554545"/>
          </a:xfrm>
          <a:prstGeom prst="rect">
            <a:avLst/>
          </a:prstGeom>
          <a:solidFill>
            <a:srgbClr val="FFFFCC"/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50850" algn="just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ru-RU" sz="1600" dirty="0">
                <a:solidFill>
                  <a:schemeClr val="tx1"/>
                </a:solidFill>
                <a:latin typeface="Arial" pitchFamily="34" charset="0"/>
                <a:ea typeface="Calibri" pitchFamily="34" charset="0"/>
              </a:rPr>
              <a:t>В завершающей стадии находится проект ОАО «</a:t>
            </a:r>
            <a:r>
              <a:rPr lang="ru-RU" sz="1600" dirty="0" err="1">
                <a:solidFill>
                  <a:schemeClr val="tx1"/>
                </a:solidFill>
                <a:latin typeface="Arial" pitchFamily="34" charset="0"/>
                <a:ea typeface="Calibri" pitchFamily="34" charset="0"/>
              </a:rPr>
              <a:t>Ольса</a:t>
            </a:r>
            <a:r>
              <a:rPr lang="ru-RU" sz="1600" dirty="0">
                <a:solidFill>
                  <a:schemeClr val="tx1"/>
                </a:solidFill>
                <a:latin typeface="Arial" pitchFamily="34" charset="0"/>
                <a:ea typeface="Calibri" pitchFamily="34" charset="0"/>
              </a:rPr>
              <a:t>» по созданию современного высокотехнологичного производства мебели на металлическом каркасе с элементами цифровой фабрики. </a:t>
            </a:r>
            <a:r>
              <a:rPr lang="ru-RU" sz="1600" b="1" i="1" dirty="0">
                <a:solidFill>
                  <a:srgbClr val="FF0000"/>
                </a:solidFill>
                <a:latin typeface="Arial" pitchFamily="34" charset="0"/>
                <a:ea typeface="Calibri" pitchFamily="34" charset="0"/>
              </a:rPr>
              <a:t>Будут освоены новые виды импортозамещающей продукции виды продукции: каталка медицинская, качалка-лежак, качалка-кресло, лежаки, кресло подвесное, опора для подвесных кресел). </a:t>
            </a:r>
            <a:endParaRPr kumimoji="0" lang="ru-RU" sz="2000" b="0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</p:txBody>
      </p:sp>
      <p:pic>
        <p:nvPicPr>
          <p:cNvPr id="9218" name="Picture 2" descr="https://olsa.by/files/Images/img-028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373107"/>
            <a:ext cx="2687122" cy="35828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47" y="22304"/>
            <a:ext cx="539552" cy="372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9137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9" name="Google Shape;589;p21"/>
          <p:cNvSpPr txBox="1">
            <a:spLocks noGrp="1"/>
          </p:cNvSpPr>
          <p:nvPr>
            <p:ph type="sldNum" idx="12"/>
          </p:nvPr>
        </p:nvSpPr>
        <p:spPr>
          <a:xfrm>
            <a:off x="8504254" y="4489800"/>
            <a:ext cx="653700" cy="6537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21</a:t>
            </a:fld>
            <a:endParaRPr/>
          </a:p>
        </p:txBody>
      </p:sp>
      <p:sp>
        <p:nvSpPr>
          <p:cNvPr id="14338" name="AutoShape 2" descr="Картинки по запросу &quot;железная дорога беларусь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40" name="AutoShape 4" descr="Картинки по запросу &quot;железная дорога беларусь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42" name="AutoShape 6" descr="https://www.belta.by/images/storage/photonews/000048_1564734512_17496_inmain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46" name="AutoShape 10" descr="Картинки по запросу &quot;железнодорожный вокзал могилев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23528" y="160338"/>
            <a:ext cx="8180726" cy="683220"/>
          </a:xfrm>
          <a:prstGeom prst="rect">
            <a:avLst/>
          </a:prstGeom>
          <a:solidFill>
            <a:srgbClr val="27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0375" y="211589"/>
            <a:ext cx="8043879" cy="102913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000" b="1" i="1" dirty="0" smtClean="0">
                <a:latin typeface="+mj-lt"/>
              </a:rPr>
              <a:t>Примеры развития </a:t>
            </a:r>
            <a:r>
              <a:rPr lang="ru-RU" sz="2000" b="1" i="1" dirty="0">
                <a:latin typeface="+mj-lt"/>
              </a:rPr>
              <a:t>импортозамещающих </a:t>
            </a:r>
            <a:r>
              <a:rPr lang="ru-RU" sz="2000" b="1" i="1" dirty="0" smtClean="0">
                <a:latin typeface="+mj-lt"/>
              </a:rPr>
              <a:t/>
            </a:r>
            <a:br>
              <a:rPr lang="ru-RU" sz="2000" b="1" i="1" dirty="0" smtClean="0">
                <a:latin typeface="+mj-lt"/>
              </a:rPr>
            </a:br>
            <a:r>
              <a:rPr lang="ru-RU" sz="2000" b="1" i="1" dirty="0" smtClean="0">
                <a:latin typeface="+mj-lt"/>
              </a:rPr>
              <a:t>и </a:t>
            </a:r>
            <a:r>
              <a:rPr lang="ru-RU" sz="2000" b="1" i="1" dirty="0" err="1">
                <a:latin typeface="+mj-lt"/>
              </a:rPr>
              <a:t>экспортоориентированных</a:t>
            </a:r>
            <a:r>
              <a:rPr lang="ru-RU" sz="2000" b="1" i="1" dirty="0">
                <a:latin typeface="+mj-lt"/>
              </a:rPr>
              <a:t> производств </a:t>
            </a:r>
            <a:r>
              <a:rPr lang="ru-RU" sz="2000" b="1" i="1" dirty="0" smtClean="0">
                <a:latin typeface="+mj-lt"/>
              </a:rPr>
              <a:t/>
            </a:r>
            <a:br>
              <a:rPr lang="ru-RU" sz="2000" b="1" i="1" dirty="0" smtClean="0">
                <a:latin typeface="+mj-lt"/>
              </a:rPr>
            </a:br>
            <a:r>
              <a:rPr lang="ru-RU" sz="2000" b="1" i="1" dirty="0" smtClean="0">
                <a:latin typeface="+mj-lt"/>
              </a:rPr>
              <a:t>В МОГИЛЕВСКОЙ ОБЛАСТИ:</a:t>
            </a:r>
            <a:endParaRPr lang="ru-RU" sz="2000" i="1" dirty="0">
              <a:latin typeface="+mj-lt"/>
            </a:endParaRPr>
          </a:p>
        </p:txBody>
      </p:sp>
      <p:sp>
        <p:nvSpPr>
          <p:cNvPr id="15" name="Rectangle 1"/>
          <p:cNvSpPr>
            <a:spLocks noChangeArrowheads="1"/>
          </p:cNvSpPr>
          <p:nvPr/>
        </p:nvSpPr>
        <p:spPr bwMode="auto">
          <a:xfrm>
            <a:off x="1044391" y="3651870"/>
            <a:ext cx="7416041" cy="1323439"/>
          </a:xfrm>
          <a:prstGeom prst="rect">
            <a:avLst/>
          </a:prstGeom>
          <a:solidFill>
            <a:srgbClr val="FFFFCC"/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50850" algn="just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ru-RU" sz="1600" dirty="0">
                <a:solidFill>
                  <a:schemeClr val="tx1"/>
                </a:solidFill>
                <a:latin typeface="Arial" pitchFamily="34" charset="0"/>
                <a:ea typeface="Calibri" pitchFamily="34" charset="0"/>
              </a:rPr>
              <a:t>ОАО «</a:t>
            </a:r>
            <a:r>
              <a:rPr lang="ru-RU" sz="1600" dirty="0" err="1">
                <a:solidFill>
                  <a:schemeClr val="tx1"/>
                </a:solidFill>
                <a:latin typeface="Arial" pitchFamily="34" charset="0"/>
                <a:ea typeface="Calibri" pitchFamily="34" charset="0"/>
              </a:rPr>
              <a:t>Могилевлифтмаш</a:t>
            </a:r>
            <a:r>
              <a:rPr lang="ru-RU" sz="1600" dirty="0">
                <a:solidFill>
                  <a:schemeClr val="tx1"/>
                </a:solidFill>
                <a:latin typeface="Arial" pitchFamily="34" charset="0"/>
                <a:ea typeface="Calibri" pitchFamily="34" charset="0"/>
              </a:rPr>
              <a:t>» до конца года планирует завершить </a:t>
            </a:r>
            <a:r>
              <a:rPr lang="ru-RU" sz="1600" b="1" i="1" dirty="0">
                <a:solidFill>
                  <a:srgbClr val="FF0000"/>
                </a:solidFill>
                <a:latin typeface="Arial" pitchFamily="34" charset="0"/>
                <a:ea typeface="Calibri" pitchFamily="34" charset="0"/>
              </a:rPr>
              <a:t>проект по созданию высокотехнологичного производства тяговых двигателей для ОАО «</a:t>
            </a:r>
            <a:r>
              <a:rPr lang="ru-RU" sz="1600" b="1" i="1" dirty="0" err="1">
                <a:solidFill>
                  <a:srgbClr val="FF0000"/>
                </a:solidFill>
                <a:latin typeface="Arial" pitchFamily="34" charset="0"/>
                <a:ea typeface="Calibri" pitchFamily="34" charset="0"/>
              </a:rPr>
              <a:t>Белкоммунмаш</a:t>
            </a:r>
            <a:r>
              <a:rPr lang="ru-RU" sz="1600" b="1" i="1" dirty="0">
                <a:solidFill>
                  <a:srgbClr val="FF0000"/>
                </a:solidFill>
                <a:latin typeface="Arial" pitchFamily="34" charset="0"/>
                <a:ea typeface="Calibri" pitchFamily="34" charset="0"/>
              </a:rPr>
              <a:t>» и двигателей специального исполнения для оборудования нефтехимических, газовых и рудных комплексов. </a:t>
            </a:r>
            <a:endParaRPr kumimoji="0" lang="ru-RU" sz="2000" b="0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</p:txBody>
      </p:sp>
      <p:pic>
        <p:nvPicPr>
          <p:cNvPr id="10242" name="Picture 2" descr="https://mogilove.by/wp-content/uploads/2022/05/i-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408139"/>
            <a:ext cx="3259359" cy="21117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https://liftmach.by/upload/iblock/3da/3dac3d9adefa253b92c3036345cb81a3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419622"/>
            <a:ext cx="3137067" cy="20888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47" y="22304"/>
            <a:ext cx="539552" cy="372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423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5" name="Google Shape;545;p17"/>
          <p:cNvSpPr txBox="1">
            <a:spLocks noGrp="1"/>
          </p:cNvSpPr>
          <p:nvPr>
            <p:ph type="sldNum" idx="12"/>
          </p:nvPr>
        </p:nvSpPr>
        <p:spPr>
          <a:xfrm>
            <a:off x="8504254" y="4489800"/>
            <a:ext cx="653700" cy="6537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22</a:t>
            </a:fld>
            <a:endParaRPr/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23528" y="267494"/>
            <a:ext cx="7311186" cy="3046988"/>
          </a:xfrm>
          <a:prstGeom prst="rect">
            <a:avLst/>
          </a:prstGeom>
          <a:solidFill>
            <a:srgbClr val="FFFFCC"/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Calibri" pitchFamily="34" charset="0"/>
              </a:rPr>
              <a:t>ОДНА ИЗ ПРЕДПОСЫЛОК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Calibri" pitchFamily="34" charset="0"/>
              </a:rPr>
              <a:t>ЭКОНОМИЧЕСКОГО РОСТА – ИСПОЛЬЗОВАНИЕ ПОТЕНЦИАЛА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Calibri" pitchFamily="34" charset="0"/>
              </a:rPr>
              <a:t>МЕСТНЫХ РЕСУРСОВ.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buClrTx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ru-RU" sz="1800" b="1" dirty="0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</a:rPr>
              <a:t>НАПРИМЕР, НАРЯДУ С ПЕРВИЧНОЙ ПЕРЕРАБОТКОЙ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ru-RU" sz="1800" b="1" dirty="0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</a:rPr>
              <a:t>ЛЬНА-ДОЛГУНЦА И ВЫРАБОТКОЙ ЛЬНОВОЛОКНА,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ru-RU" sz="1800" b="1" dirty="0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</a:rPr>
              <a:t>11 ЛЬНОЗАВОДОВ РЕСПУБЛИКИ ОСУЩЕСТВЛЯЮТ УГЛУБЛЕННУЮ ПЕРЕРАБОТКУ ЛЬНА.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79512" y="3664644"/>
            <a:ext cx="7455202" cy="923330"/>
          </a:xfrm>
          <a:prstGeom prst="rect">
            <a:avLst/>
          </a:prstGeom>
          <a:solidFill>
            <a:srgbClr val="FFFFCC"/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ru-RU" sz="1800" b="1" dirty="0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</a:rPr>
              <a:t>Отходы </a:t>
            </a:r>
            <a:r>
              <a:rPr lang="ru-RU" sz="1800" b="1" dirty="0">
                <a:solidFill>
                  <a:schemeClr val="tx1"/>
                </a:solidFill>
                <a:latin typeface="Arial" pitchFamily="34" charset="0"/>
                <a:ea typeface="Times New Roman" pitchFamily="18" charset="0"/>
              </a:rPr>
              <a:t>от переработки льна используются ООО «</a:t>
            </a:r>
            <a:r>
              <a:rPr lang="ru-RU" sz="1800" b="1" dirty="0" err="1">
                <a:solidFill>
                  <a:schemeClr val="tx1"/>
                </a:solidFill>
                <a:latin typeface="Arial" pitchFamily="34" charset="0"/>
                <a:ea typeface="Times New Roman" pitchFamily="18" charset="0"/>
              </a:rPr>
              <a:t>МедЛен</a:t>
            </a:r>
            <a:r>
              <a:rPr lang="ru-RU" sz="1800" b="1" dirty="0">
                <a:solidFill>
                  <a:schemeClr val="tx1"/>
                </a:solidFill>
                <a:latin typeface="Arial" pitchFamily="34" charset="0"/>
                <a:ea typeface="Times New Roman" pitchFamily="18" charset="0"/>
              </a:rPr>
              <a:t>» </a:t>
            </a:r>
            <a:r>
              <a:rPr lang="ru-RU" sz="1800" b="1" dirty="0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</a:rPr>
              <a:t>                 и ООО </a:t>
            </a:r>
            <a:r>
              <a:rPr lang="ru-RU" sz="1800" b="1" dirty="0">
                <a:solidFill>
                  <a:schemeClr val="tx1"/>
                </a:solidFill>
                <a:latin typeface="Arial" pitchFamily="34" charset="0"/>
                <a:ea typeface="Times New Roman" pitchFamily="18" charset="0"/>
              </a:rPr>
              <a:t>«</a:t>
            </a:r>
            <a:r>
              <a:rPr lang="ru-RU" sz="1800" b="1" dirty="0" err="1">
                <a:solidFill>
                  <a:schemeClr val="tx1"/>
                </a:solidFill>
                <a:latin typeface="Arial" pitchFamily="34" charset="0"/>
                <a:ea typeface="Times New Roman" pitchFamily="18" charset="0"/>
              </a:rPr>
              <a:t>Медватфарм</a:t>
            </a:r>
            <a:r>
              <a:rPr lang="ru-RU" sz="1800" b="1" dirty="0">
                <a:solidFill>
                  <a:schemeClr val="tx1"/>
                </a:solidFill>
                <a:latin typeface="Arial" pitchFamily="34" charset="0"/>
                <a:ea typeface="Times New Roman" pitchFamily="18" charset="0"/>
              </a:rPr>
              <a:t>» при производстве изделий </a:t>
            </a:r>
            <a:endParaRPr lang="ru-RU" sz="1800" b="1" dirty="0" smtClean="0">
              <a:solidFill>
                <a:schemeClr val="tx1"/>
              </a:solidFill>
              <a:latin typeface="Arial" pitchFamily="34" charset="0"/>
              <a:ea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ru-RU" sz="1800" b="1" dirty="0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</a:rPr>
              <a:t>санитарно-гигиенического </a:t>
            </a:r>
            <a:r>
              <a:rPr lang="ru-RU" sz="1800" b="1" dirty="0">
                <a:solidFill>
                  <a:schemeClr val="tx1"/>
                </a:solidFill>
                <a:latin typeface="Arial" pitchFamily="34" charset="0"/>
                <a:ea typeface="Times New Roman" pitchFamily="18" charset="0"/>
              </a:rPr>
              <a:t>назначения.</a:t>
            </a:r>
          </a:p>
        </p:txBody>
      </p:sp>
      <p:pic>
        <p:nvPicPr>
          <p:cNvPr id="11266" name="Picture 2" descr="https://v-meste.by/assets/img/org2/medlen-log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1146" y="4095420"/>
            <a:ext cx="936104" cy="5274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s://www.transinfo.by/files/transinfo/reg_images/logo_350_350_1_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298004"/>
            <a:ext cx="641468" cy="6401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47" y="22304"/>
            <a:ext cx="539552" cy="372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455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9" name="Google Shape;589;p21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23</a:t>
            </a:fld>
            <a:endParaRPr/>
          </a:p>
        </p:txBody>
      </p:sp>
      <p:sp>
        <p:nvSpPr>
          <p:cNvPr id="12" name="Прямоугольник 11"/>
          <p:cNvSpPr/>
          <p:nvPr/>
        </p:nvSpPr>
        <p:spPr>
          <a:xfrm>
            <a:off x="971600" y="3435846"/>
            <a:ext cx="7238630" cy="1477328"/>
          </a:xfrm>
          <a:prstGeom prst="rect">
            <a:avLst/>
          </a:prstGeom>
          <a:solidFill>
            <a:srgbClr val="FFFFCC"/>
          </a:solidFill>
          <a:ln w="38100">
            <a:solidFill>
              <a:srgbClr val="FFCC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1800" b="1" i="1" dirty="0">
                <a:solidFill>
                  <a:srgbClr val="FF0000"/>
                </a:solidFill>
              </a:rPr>
              <a:t>По итогам 8 месяцев 2023 г. всеми областями обеспечен рост валового регионального </a:t>
            </a:r>
            <a:r>
              <a:rPr lang="ru-RU" sz="1800" b="1" i="1" dirty="0" smtClean="0">
                <a:solidFill>
                  <a:srgbClr val="FF0000"/>
                </a:solidFill>
              </a:rPr>
              <a:t>продукта:</a:t>
            </a:r>
          </a:p>
          <a:p>
            <a:pPr algn="just"/>
            <a:r>
              <a:rPr lang="ru-RU" sz="1800" b="1" i="1" dirty="0" smtClean="0"/>
              <a:t>от </a:t>
            </a:r>
            <a:r>
              <a:rPr lang="ru-RU" sz="1800" b="1" i="1" dirty="0"/>
              <a:t>100,5% в Могилевской области до 108,2% в Минской области (на которую в 2022 году пришлось основное </a:t>
            </a:r>
            <a:r>
              <a:rPr lang="ru-RU" sz="1800" b="1" i="1" dirty="0" err="1"/>
              <a:t>санкционное</a:t>
            </a:r>
            <a:r>
              <a:rPr lang="ru-RU" sz="1800" b="1" i="1" dirty="0"/>
              <a:t> влияние).</a:t>
            </a:r>
            <a:endParaRPr lang="ru-RU" sz="1800" i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1115616" y="339502"/>
            <a:ext cx="7598670" cy="1200329"/>
          </a:xfrm>
          <a:prstGeom prst="rect">
            <a:avLst/>
          </a:prstGeom>
          <a:solidFill>
            <a:srgbClr val="FFFFCC"/>
          </a:solidFill>
          <a:ln w="38100">
            <a:solidFill>
              <a:srgbClr val="FFCC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1800" b="1" dirty="0"/>
              <a:t>В стране созданы условия для сбалансированного развития белорусских регионов. Как следствие – тенденция экономического роста в областях в условиях </a:t>
            </a:r>
            <a:r>
              <a:rPr lang="ru-RU" sz="1800" b="1" dirty="0" err="1"/>
              <a:t>санкционного</a:t>
            </a:r>
            <a:r>
              <a:rPr lang="ru-RU" sz="1800" b="1" dirty="0"/>
              <a:t> давления.</a:t>
            </a:r>
          </a:p>
        </p:txBody>
      </p:sp>
      <p:pic>
        <p:nvPicPr>
          <p:cNvPr id="25602" name="Picture 2" descr="https://top-fon.com/uploads/posts/2023-01/1674812762_top-fon-com-p-strelki-bez-fona-dlya-prezentatsii-2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1724311"/>
            <a:ext cx="2283735" cy="152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47" y="22304"/>
            <a:ext cx="539552" cy="372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4391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9" name="Google Shape;589;p21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24</a:t>
            </a:fld>
            <a:endParaRPr/>
          </a:p>
        </p:txBody>
      </p:sp>
      <p:sp>
        <p:nvSpPr>
          <p:cNvPr id="12" name="Прямоугольник 11"/>
          <p:cNvSpPr/>
          <p:nvPr/>
        </p:nvSpPr>
        <p:spPr>
          <a:xfrm>
            <a:off x="1115616" y="3819693"/>
            <a:ext cx="7238630" cy="1200329"/>
          </a:xfrm>
          <a:prstGeom prst="rect">
            <a:avLst/>
          </a:prstGeom>
          <a:solidFill>
            <a:srgbClr val="FFFFCC"/>
          </a:solidFill>
          <a:ln w="38100">
            <a:solidFill>
              <a:srgbClr val="FFCC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1800" b="1" dirty="0" smtClean="0"/>
              <a:t>По </a:t>
            </a:r>
            <a:r>
              <a:rPr lang="ru-RU" sz="1800" b="1" dirty="0"/>
              <a:t>итогам января–августа 2023 г. разница между созданными и ликвидированными коммерческими организациями составила «плюс» 1 682 организации (138,9% к январю–августу 2022 г.).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104196" y="154835"/>
            <a:ext cx="7598670" cy="2031325"/>
          </a:xfrm>
          <a:prstGeom prst="rect">
            <a:avLst/>
          </a:prstGeom>
          <a:solidFill>
            <a:srgbClr val="FFFFCC"/>
          </a:solidFill>
          <a:ln w="38100">
            <a:solidFill>
              <a:srgbClr val="FFCC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1800" b="1" dirty="0"/>
              <a:t>Реальная заработная плата увеличилась во всех регионах страны: от 104,4% в </a:t>
            </a:r>
            <a:r>
              <a:rPr lang="ru-RU" sz="1800" b="1" dirty="0" err="1"/>
              <a:t>г.Минске</a:t>
            </a:r>
            <a:r>
              <a:rPr lang="ru-RU" sz="1800" b="1" dirty="0"/>
              <a:t> до 112,3% в Брестской области, в том числе 112,1% по Могилевской области</a:t>
            </a:r>
            <a:r>
              <a:rPr lang="ru-RU" sz="1800" b="1" dirty="0" smtClean="0"/>
              <a:t>.</a:t>
            </a:r>
          </a:p>
          <a:p>
            <a:pPr algn="just"/>
            <a:endParaRPr lang="ru-RU" sz="1800" b="1" dirty="0"/>
          </a:p>
          <a:p>
            <a:pPr algn="just"/>
            <a:r>
              <a:rPr lang="ru-RU" sz="1800" b="1" dirty="0"/>
              <a:t>Во всех регионах за 8 месяцев 2023 г. по сравнению с январем–августом 2022 г. снизилась численность работников, работавших с потерями рабочего времени</a:t>
            </a:r>
            <a:r>
              <a:rPr lang="ru-RU" sz="1800" b="1" dirty="0" smtClean="0"/>
              <a:t>.</a:t>
            </a:r>
          </a:p>
        </p:txBody>
      </p:sp>
      <p:pic>
        <p:nvPicPr>
          <p:cNvPr id="12290" name="Picture 2" descr="https://bestbelarus.by/upload/iblock/49a/49a877b9e764904a4a9ce63990ee3f9f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529"/>
          <a:stretch/>
        </p:blipFill>
        <p:spPr bwMode="auto">
          <a:xfrm>
            <a:off x="1043608" y="2355608"/>
            <a:ext cx="5263011" cy="12961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s://bestbelarus.by/upload/iblock/49a/49a877b9e764904a4a9ce63990ee3f9f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72" t="61400" r="34781"/>
          <a:stretch/>
        </p:blipFill>
        <p:spPr bwMode="auto">
          <a:xfrm>
            <a:off x="6311612" y="2349487"/>
            <a:ext cx="2376263" cy="13022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47" y="22304"/>
            <a:ext cx="539552" cy="372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7534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9" name="Google Shape;589;p21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25</a:t>
            </a:fld>
            <a:endParaRPr/>
          </a:p>
        </p:txBody>
      </p:sp>
      <p:sp>
        <p:nvSpPr>
          <p:cNvPr id="5" name="Прямоугольник 4"/>
          <p:cNvSpPr/>
          <p:nvPr/>
        </p:nvSpPr>
        <p:spPr>
          <a:xfrm>
            <a:off x="1259632" y="125176"/>
            <a:ext cx="7330870" cy="646331"/>
          </a:xfrm>
          <a:prstGeom prst="rect">
            <a:avLst/>
          </a:prstGeom>
          <a:solidFill>
            <a:srgbClr val="FFFFCC"/>
          </a:solidFill>
          <a:ln w="38100">
            <a:solidFill>
              <a:srgbClr val="FFCC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1800" b="1" dirty="0"/>
              <a:t>Ценовая стабильность </a:t>
            </a:r>
            <a:r>
              <a:rPr lang="ru-RU" sz="1800" b="1" dirty="0" smtClean="0"/>
              <a:t>означает </a:t>
            </a:r>
            <a:r>
              <a:rPr lang="ru-RU" sz="1800" b="1" i="1" dirty="0"/>
              <a:t>устойчиво низкие темпы роста потребительских цен в стране. </a:t>
            </a:r>
            <a:endParaRPr lang="ru-RU" sz="1800" i="1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1259632" y="878390"/>
            <a:ext cx="7330870" cy="646331"/>
          </a:xfrm>
          <a:prstGeom prst="rect">
            <a:avLst/>
          </a:prstGeom>
          <a:solidFill>
            <a:srgbClr val="FFFFCC"/>
          </a:solidFill>
          <a:ln w="38100">
            <a:solidFill>
              <a:srgbClr val="FFCC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1800" b="1" dirty="0"/>
              <a:t>Низкий уровень инфляции </a:t>
            </a:r>
            <a:r>
              <a:rPr lang="ru-RU" sz="1800" b="1" i="1" dirty="0"/>
              <a:t>обеспечивает защиту доходов </a:t>
            </a:r>
            <a:r>
              <a:rPr lang="ru-RU" sz="1800" b="1" i="1" dirty="0" smtClean="0"/>
              <a:t>             и </a:t>
            </a:r>
            <a:r>
              <a:rPr lang="ru-RU" sz="1800" b="1" i="1" dirty="0"/>
              <a:t>сбережений </a:t>
            </a:r>
            <a:r>
              <a:rPr lang="ru-RU" sz="1800" b="1" i="1" dirty="0" smtClean="0"/>
              <a:t>граждан</a:t>
            </a:r>
            <a:r>
              <a:rPr lang="ru-RU" sz="1800" b="1" i="1" dirty="0"/>
              <a:t>.</a:t>
            </a:r>
            <a:endParaRPr lang="ru-RU" sz="1800" i="1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1259632" y="1653882"/>
            <a:ext cx="7330870" cy="1200329"/>
          </a:xfrm>
          <a:prstGeom prst="rect">
            <a:avLst/>
          </a:prstGeom>
          <a:solidFill>
            <a:srgbClr val="FFFFCC"/>
          </a:solidFill>
          <a:ln w="38100">
            <a:solidFill>
              <a:srgbClr val="FFCC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1800" b="1" dirty="0"/>
              <a:t>Высокий уровень инфляции </a:t>
            </a:r>
            <a:r>
              <a:rPr lang="ru-RU" sz="1800" b="1" i="1" dirty="0"/>
              <a:t>оказывает негативное влияние на покупательную способность денег, снижая реальную ценность денежных доходов и сбережений </a:t>
            </a:r>
            <a:r>
              <a:rPr lang="ru-RU" sz="1800" b="1" i="1"/>
              <a:t>населения </a:t>
            </a:r>
            <a:r>
              <a:rPr lang="ru-RU" sz="1800" b="1" i="1" smtClean="0"/>
              <a:t>                   и </a:t>
            </a:r>
            <a:r>
              <a:rPr lang="ru-RU" sz="1800" b="1" i="1" dirty="0"/>
              <a:t>организаций. </a:t>
            </a:r>
            <a:endParaRPr lang="ru-RU" sz="1800" i="1" dirty="0"/>
          </a:p>
        </p:txBody>
      </p:sp>
      <p:pic>
        <p:nvPicPr>
          <p:cNvPr id="13314" name="Picture 2" descr="https://status-media.com/wp-content/uploads/2022/06/e11bc79f4330a4d750d83052af5922fe-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948298"/>
            <a:ext cx="3152567" cy="21017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47" y="22304"/>
            <a:ext cx="539552" cy="372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871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5" name="Google Shape;545;p17"/>
          <p:cNvSpPr txBox="1">
            <a:spLocks noGrp="1"/>
          </p:cNvSpPr>
          <p:nvPr>
            <p:ph type="sldNum" idx="12"/>
          </p:nvPr>
        </p:nvSpPr>
        <p:spPr>
          <a:xfrm>
            <a:off x="8504254" y="4489800"/>
            <a:ext cx="653700" cy="6537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26</a:t>
            </a:fld>
            <a:endParaRPr/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23528" y="123478"/>
            <a:ext cx="7311186" cy="2677656"/>
          </a:xfrm>
          <a:prstGeom prst="rect">
            <a:avLst/>
          </a:prstGeom>
          <a:solidFill>
            <a:srgbClr val="FFFFCC"/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Calibri" pitchFamily="34" charset="0"/>
              </a:rPr>
              <a:t>ПРЕДСКАЗУЕМАЯ ИНФЛЯЦИЯ НА НИЗКОМ УРОВНЕ ПОЗВОЛЯЕТ ОБЕСПЕЧИТЬ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Calibri" pitchFamily="34" charset="0"/>
              </a:rPr>
              <a:t>У ПРОИЗВОДИТЕЛЕЙ НАЛИЧИЕ СТИМУЛОВ РАЗВИВАТЬСЯ, А У ПОТРЕБИТЕЛЕЙ – ВЫСТРАИВАТЬ МОДЕЛЬ СБЕРЕЖЕНИЙ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Calibri" pitchFamily="34" charset="0"/>
              </a:rPr>
              <a:t>И ПОТРЕБЛЕНИЯ, СОДЕЙСТВУЮЩУЮ РОСТУ БЛАГОСОСТОЯНИЯ. 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323528" y="2721283"/>
            <a:ext cx="7311186" cy="2308324"/>
          </a:xfrm>
          <a:prstGeom prst="rect">
            <a:avLst/>
          </a:prstGeom>
          <a:solidFill>
            <a:srgbClr val="FFFFCC"/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ru-RU" sz="1800" b="1" dirty="0">
                <a:solidFill>
                  <a:schemeClr val="tx1"/>
                </a:solidFill>
                <a:latin typeface="Arial" pitchFamily="34" charset="0"/>
                <a:ea typeface="Times New Roman" pitchFamily="18" charset="0"/>
              </a:rPr>
              <a:t>Благодаря согласованным действиям Национального банка </a:t>
            </a:r>
            <a:endParaRPr lang="ru-RU" sz="1800" b="1" dirty="0" smtClean="0">
              <a:solidFill>
                <a:schemeClr val="tx1"/>
              </a:solidFill>
              <a:latin typeface="Arial" pitchFamily="34" charset="0"/>
              <a:ea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ru-RU" sz="1800" b="1" dirty="0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</a:rPr>
              <a:t>и </a:t>
            </a:r>
            <a:r>
              <a:rPr lang="ru-RU" sz="1800" b="1" dirty="0">
                <a:solidFill>
                  <a:schemeClr val="tx1"/>
                </a:solidFill>
                <a:latin typeface="Arial" pitchFamily="34" charset="0"/>
                <a:ea typeface="Times New Roman" pitchFamily="18" charset="0"/>
              </a:rPr>
              <a:t>Правительства,</a:t>
            </a:r>
            <a:r>
              <a:rPr lang="ru-RU" sz="1800" b="1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</a:rPr>
              <a:t> инфляция в Республике Беларусь </a:t>
            </a:r>
            <a:endParaRPr lang="ru-RU" sz="1800" b="1" dirty="0" smtClean="0">
              <a:solidFill>
                <a:srgbClr val="FF0000"/>
              </a:solidFill>
              <a:latin typeface="Arial" pitchFamily="34" charset="0"/>
              <a:ea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ru-RU" sz="1800" b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</a:rPr>
              <a:t>в </a:t>
            </a:r>
            <a:r>
              <a:rPr lang="ru-RU" sz="1800" b="1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</a:rPr>
              <a:t>2017–2019 годы снизилась до 4–6%. </a:t>
            </a:r>
            <a:endParaRPr lang="ru-RU" sz="1800" b="1" dirty="0" smtClean="0">
              <a:solidFill>
                <a:srgbClr val="FF0000"/>
              </a:solidFill>
              <a:latin typeface="Arial" pitchFamily="34" charset="0"/>
              <a:ea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buClrTx/>
            </a:pPr>
            <a:endParaRPr lang="ru-RU" sz="1800" b="1" dirty="0" smtClean="0">
              <a:solidFill>
                <a:srgbClr val="FF0000"/>
              </a:solidFill>
              <a:latin typeface="Arial" pitchFamily="34" charset="0"/>
              <a:ea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ru-RU" sz="1800" b="1" dirty="0">
                <a:solidFill>
                  <a:schemeClr val="tx1"/>
                </a:solidFill>
                <a:latin typeface="Arial" pitchFamily="34" charset="0"/>
                <a:ea typeface="Times New Roman" pitchFamily="18" charset="0"/>
              </a:rPr>
              <a:t>Программой социально-экономического развития </a:t>
            </a:r>
            <a:endParaRPr lang="ru-RU" sz="1800" b="1" dirty="0" smtClean="0">
              <a:solidFill>
                <a:schemeClr val="tx1"/>
              </a:solidFill>
              <a:latin typeface="Arial" pitchFamily="34" charset="0"/>
              <a:ea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ru-RU" sz="1800" b="1" dirty="0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</a:rPr>
              <a:t>Республики </a:t>
            </a:r>
            <a:r>
              <a:rPr lang="ru-RU" sz="1800" b="1" dirty="0">
                <a:solidFill>
                  <a:schemeClr val="tx1"/>
                </a:solidFill>
                <a:latin typeface="Arial" pitchFamily="34" charset="0"/>
                <a:ea typeface="Times New Roman" pitchFamily="18" charset="0"/>
              </a:rPr>
              <a:t>Беларусь на 2021–2025 годы </a:t>
            </a:r>
            <a:endParaRPr lang="ru-RU" sz="1800" b="1" dirty="0" smtClean="0">
              <a:solidFill>
                <a:schemeClr val="tx1"/>
              </a:solidFill>
              <a:latin typeface="Arial" pitchFamily="34" charset="0"/>
              <a:ea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ru-RU" sz="1800" b="1" dirty="0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</a:rPr>
              <a:t>в </a:t>
            </a:r>
            <a:r>
              <a:rPr lang="ru-RU" sz="1800" b="1" dirty="0">
                <a:solidFill>
                  <a:schemeClr val="tx1"/>
                </a:solidFill>
                <a:latin typeface="Arial" pitchFamily="34" charset="0"/>
                <a:ea typeface="Times New Roman" pitchFamily="18" charset="0"/>
              </a:rPr>
              <a:t>качестве ориентира ценовой стабильности </a:t>
            </a:r>
            <a:endParaRPr lang="ru-RU" sz="1800" b="1" dirty="0" smtClean="0">
              <a:solidFill>
                <a:schemeClr val="tx1"/>
              </a:solidFill>
              <a:latin typeface="Arial" pitchFamily="34" charset="0"/>
              <a:ea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ru-RU" sz="1800" b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</a:rPr>
              <a:t>определен </a:t>
            </a:r>
            <a:r>
              <a:rPr lang="ru-RU" sz="1800" b="1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</a:rPr>
              <a:t>прирост потребительских цен не более 5%.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47" y="22304"/>
            <a:ext cx="539552" cy="372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0524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5" name="Google Shape;545;p17"/>
          <p:cNvSpPr txBox="1">
            <a:spLocks noGrp="1"/>
          </p:cNvSpPr>
          <p:nvPr>
            <p:ph type="sldNum" idx="12"/>
          </p:nvPr>
        </p:nvSpPr>
        <p:spPr>
          <a:xfrm>
            <a:off x="8504254" y="4489800"/>
            <a:ext cx="653700" cy="6537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27</a:t>
            </a:fld>
            <a:endParaRPr/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23528" y="523587"/>
            <a:ext cx="7311186" cy="1877437"/>
          </a:xfrm>
          <a:prstGeom prst="rect">
            <a:avLst/>
          </a:prstGeom>
          <a:solidFill>
            <a:srgbClr val="FFFFCC"/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Calibri" pitchFamily="34" charset="0"/>
              </a:rPr>
              <a:t>В БЕЛАРУСИ В СЕНТЯБРЕ 2023 ГОДА </a:t>
            </a:r>
            <a:endParaRPr lang="en-US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Calibri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Calibri" pitchFamily="34" charset="0"/>
              </a:rPr>
              <a:t>ЗАФИКСИРОВАН ИСТОРИЧЕСКИЙ МИНИМУМ ГОДОВОЙ ИНФЛЯЦИИ – </a:t>
            </a:r>
            <a:endParaRPr lang="en-US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Calibri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Calibri" pitchFamily="34" charset="0"/>
              </a:rPr>
              <a:t>НА УРОВНЕ 2,0% </a:t>
            </a:r>
            <a:endParaRPr lang="en-US" sz="2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Calibri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Calibri" pitchFamily="34" charset="0"/>
              </a:rPr>
              <a:t>(ПРИ ПРОГНОЗНОМ – 7,0–8,0% НА КОНЕЦ ГОДА),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b="1945"/>
          <a:stretch/>
        </p:blipFill>
        <p:spPr>
          <a:xfrm>
            <a:off x="2107043" y="2425505"/>
            <a:ext cx="3744156" cy="24505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47" y="22304"/>
            <a:ext cx="539552" cy="372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4398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5" name="Google Shape;545;p17"/>
          <p:cNvSpPr txBox="1">
            <a:spLocks noGrp="1"/>
          </p:cNvSpPr>
          <p:nvPr>
            <p:ph type="sldNum" idx="12"/>
          </p:nvPr>
        </p:nvSpPr>
        <p:spPr>
          <a:xfrm>
            <a:off x="8504254" y="4489800"/>
            <a:ext cx="653700" cy="6537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28</a:t>
            </a:fld>
            <a:endParaRPr/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34160" y="411510"/>
            <a:ext cx="8496944" cy="1938992"/>
          </a:xfrm>
          <a:prstGeom prst="rect">
            <a:avLst/>
          </a:prstGeom>
          <a:solidFill>
            <a:srgbClr val="FFFFCC"/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ru-RU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Calibri" pitchFamily="34" charset="0"/>
              </a:rPr>
              <a:t>В </a:t>
            </a: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Calibri" pitchFamily="34" charset="0"/>
              </a:rPr>
              <a:t>стране сохранена </a:t>
            </a:r>
            <a:r>
              <a:rPr lang="ru-RU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Calibri" pitchFamily="34" charset="0"/>
              </a:rPr>
              <a:t>устойчивая работа страхового сектора, сегмента лизинговых организаций и иных финансовых посредников. </a:t>
            </a:r>
            <a:endParaRPr lang="ru-RU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Calibri" pitchFamily="34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Calibri" pitchFamily="34" charset="0"/>
              </a:rPr>
              <a:t>Обеспечена </a:t>
            </a:r>
            <a:r>
              <a:rPr lang="ru-RU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Calibri" pitchFamily="34" charset="0"/>
              </a:rPr>
              <a:t>непрерывность функционирования всех платежных систем (в том числе розничных).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pic>
        <p:nvPicPr>
          <p:cNvPr id="16386" name="Picture 2" descr="https://www.tribunapracy.by/wp-content/uploads/2021/05/dengi-kart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160" y="2571750"/>
            <a:ext cx="3258478" cy="21733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0" name="Picture 6" descr="https://blogger.googleusercontent.com/img/b/R29vZ2xl/AVvXsEgzvtiSW_dB1_3yJWKU-f6bjTZrozGQWAHwSrtOTRsXUp0p_weJNA8YcAIOh11bR9jXsk2ov8P75GblppdtMo9W3_riSWbnEilBd2OqvqoTv-Li41LNYtDchwd9BAqeKegme4y0-4woeOAWWISw7wfctk3URK0K3MuBZ882iKtHIikJdaeyXaXAtHI4Bg/s1621/%D0%9C%D0%B8%D1%80-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2571750"/>
            <a:ext cx="3250645" cy="21657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47" y="22304"/>
            <a:ext cx="539552" cy="372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1318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5" name="Google Shape;545;p17"/>
          <p:cNvSpPr txBox="1">
            <a:spLocks noGrp="1"/>
          </p:cNvSpPr>
          <p:nvPr>
            <p:ph type="sldNum" idx="12"/>
          </p:nvPr>
        </p:nvSpPr>
        <p:spPr>
          <a:xfrm>
            <a:off x="8504254" y="4489800"/>
            <a:ext cx="653700" cy="6537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29</a:t>
            </a:fld>
            <a:endParaRPr/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07088" y="483518"/>
            <a:ext cx="8496944" cy="954107"/>
          </a:xfrm>
          <a:prstGeom prst="rect">
            <a:avLst/>
          </a:prstGeom>
          <a:solidFill>
            <a:srgbClr val="FFFFCC"/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Calibri" pitchFamily="34" charset="0"/>
              </a:rPr>
              <a:t>БЕЛАРУСЬ ПОЛНОСТЬЮ ОТКАЗАЛАСЬ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Calibri" pitchFamily="34" charset="0"/>
              </a:rPr>
              <a:t>ОТ ИМПОРТА ЭЛЕКТРОЭНЕРГИИ.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pic>
        <p:nvPicPr>
          <p:cNvPr id="17410" name="Picture 2" descr="https://tochka.by/upload/iblock/51f/3pj0546cbhgzm8x69zwx3bm2pqczm2yx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563638"/>
            <a:ext cx="5222729" cy="34818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 descr="https://www.belnovosti.by/sites/default/files/article/15-12-2016/nuke_compressed_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781464"/>
            <a:ext cx="1152128" cy="1279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47" y="22304"/>
            <a:ext cx="539552" cy="372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6617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" name="Google Shape;538;p16"/>
          <p:cNvSpPr txBox="1">
            <a:spLocks noGrp="1"/>
          </p:cNvSpPr>
          <p:nvPr>
            <p:ph type="sldNum" idx="12"/>
          </p:nvPr>
        </p:nvSpPr>
        <p:spPr>
          <a:xfrm>
            <a:off x="8490504" y="4489800"/>
            <a:ext cx="653700" cy="6537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chemeClr val="dk1"/>
                </a:solidFill>
              </a:rPr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3</a:t>
            </a:fld>
            <a:endParaRPr>
              <a:solidFill>
                <a:schemeClr val="dk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42976" y="714362"/>
            <a:ext cx="7572428" cy="571504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solidFill>
              <a:schemeClr val="tx1">
                <a:lumMod val="90000"/>
                <a:lumOff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i="1" dirty="0" smtClean="0"/>
              <a:t>Проект </a:t>
            </a:r>
            <a:r>
              <a:rPr lang="ru-RU" sz="1600" b="1" i="1" dirty="0"/>
              <a:t>новой Концепции </a:t>
            </a:r>
            <a:endParaRPr lang="ru-RU" sz="1600" b="1" i="1" dirty="0" smtClean="0"/>
          </a:p>
          <a:p>
            <a:r>
              <a:rPr lang="ru-RU" sz="1600" b="1" i="1" dirty="0" smtClean="0"/>
              <a:t>национальной безопасности Республики </a:t>
            </a:r>
            <a:r>
              <a:rPr lang="ru-RU" sz="1600" b="1" i="1" dirty="0"/>
              <a:t>Беларусь </a:t>
            </a:r>
            <a:endParaRPr lang="ru-RU" sz="1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876155" y="1918337"/>
            <a:ext cx="4968552" cy="1938992"/>
          </a:xfrm>
          <a:prstGeom prst="rect">
            <a:avLst/>
          </a:prstGeom>
          <a:solidFill>
            <a:srgbClr val="FFFFCC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000" b="1" dirty="0" smtClean="0"/>
              <a:t>Экономическая </a:t>
            </a:r>
            <a:r>
              <a:rPr lang="ru-RU" sz="2000" b="1" dirty="0"/>
              <a:t>безопасность – состояние защищенности отраслей </a:t>
            </a:r>
            <a:r>
              <a:rPr lang="ru-RU" sz="2000" b="1" dirty="0" smtClean="0"/>
              <a:t>                 и </a:t>
            </a:r>
            <a:r>
              <a:rPr lang="ru-RU" sz="2000" b="1" dirty="0"/>
              <a:t>сфер экономики </a:t>
            </a:r>
            <a:r>
              <a:rPr lang="ru-RU" sz="2000" b="1" dirty="0" smtClean="0"/>
              <a:t>от </a:t>
            </a:r>
            <a:r>
              <a:rPr lang="ru-RU" sz="2000" b="1" dirty="0"/>
              <a:t>воздействия угроз, препятствующих устойчивому социально-экономическому развитию Республики Беларусь.</a:t>
            </a:r>
            <a:endParaRPr lang="ru-RU" sz="2000" b="1" i="1" dirty="0">
              <a:solidFill>
                <a:srgbClr val="FF0000"/>
              </a:solidFill>
            </a:endParaRPr>
          </a:p>
        </p:txBody>
      </p:sp>
      <p:pic>
        <p:nvPicPr>
          <p:cNvPr id="2" name="Picture 2" descr="https://sun9-6.userapi.com/impg/tzVMJJWORo3ag8ERAdNKNcEutoZF-6PuGSsfSQ/vWjbI8Kg2hY.jpg?size=414x604&amp;quality=96&amp;sign=830343fa4a30634d28f644434204c67f&amp;type=album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57"/>
          <a:stretch/>
        </p:blipFill>
        <p:spPr bwMode="auto">
          <a:xfrm>
            <a:off x="1142976" y="1419622"/>
            <a:ext cx="2559774" cy="35270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47" y="22304"/>
            <a:ext cx="539552" cy="372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475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5" name="Google Shape;545;p17"/>
          <p:cNvSpPr txBox="1">
            <a:spLocks noGrp="1"/>
          </p:cNvSpPr>
          <p:nvPr>
            <p:ph type="sldNum" idx="12"/>
          </p:nvPr>
        </p:nvSpPr>
        <p:spPr>
          <a:xfrm>
            <a:off x="8504254" y="4489800"/>
            <a:ext cx="653700" cy="6537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30</a:t>
            </a:fld>
            <a:endParaRPr/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07088" y="52631"/>
            <a:ext cx="8496944" cy="1815882"/>
          </a:xfrm>
          <a:prstGeom prst="rect">
            <a:avLst/>
          </a:prstGeom>
          <a:solidFill>
            <a:srgbClr val="FFFFCC"/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Calibri" pitchFamily="34" charset="0"/>
              </a:rPr>
              <a:t>Глава государства </a:t>
            </a: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Calibri" pitchFamily="34" charset="0"/>
              </a:rPr>
              <a:t>поставил </a:t>
            </a:r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Calibri" pitchFamily="34" charset="0"/>
              </a:rPr>
              <a:t>задачу </a:t>
            </a:r>
            <a:endParaRPr lang="ru-RU" sz="28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Calibri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Calibri" pitchFamily="34" charset="0"/>
              </a:rPr>
              <a:t>по </a:t>
            </a:r>
            <a:r>
              <a:rPr lang="ru-RU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Calibri" pitchFamily="34" charset="0"/>
              </a:rPr>
              <a:t>итогам 2025 года достигнуть доли природного газа в производстве тепловой </a:t>
            </a:r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Calibri" pitchFamily="34" charset="0"/>
              </a:rPr>
              <a:t>                      и </a:t>
            </a:r>
            <a:r>
              <a:rPr lang="ru-RU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Calibri" pitchFamily="34" charset="0"/>
              </a:rPr>
              <a:t>электрической энергии не более 65%.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pic>
        <p:nvPicPr>
          <p:cNvPr id="19460" name="Picture 4" descr="https://avatars.dzeninfra.ru/get-zen_doc/1368767/pub_5bd00271722ced00a9d1cd4f_5bd002d3e6bfcd00a929f1d9/scale_1200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679"/>
          <a:stretch/>
        </p:blipFill>
        <p:spPr bwMode="auto">
          <a:xfrm>
            <a:off x="1619672" y="2067694"/>
            <a:ext cx="5520613" cy="28803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47" y="22304"/>
            <a:ext cx="539552" cy="372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8932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5" name="Google Shape;545;p17"/>
          <p:cNvSpPr txBox="1">
            <a:spLocks noGrp="1"/>
          </p:cNvSpPr>
          <p:nvPr>
            <p:ph type="sldNum" idx="12"/>
          </p:nvPr>
        </p:nvSpPr>
        <p:spPr>
          <a:xfrm>
            <a:off x="8504254" y="4489800"/>
            <a:ext cx="653700" cy="6537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31</a:t>
            </a:fld>
            <a:endParaRPr/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107504" y="1491630"/>
            <a:ext cx="4120896" cy="2246769"/>
          </a:xfrm>
          <a:prstGeom prst="rect">
            <a:avLst/>
          </a:prstGeom>
          <a:solidFill>
            <a:srgbClr val="FFFFCC"/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Calibri" pitchFamily="34" charset="0"/>
              </a:rPr>
              <a:t>В 2022 ГОДУ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Calibri" pitchFamily="34" charset="0"/>
              </a:rPr>
              <a:t>С ПРОБЛЕМОЙ ГОЛОДА СТОЛКНУЛИСЬ ОКОЛО 735 МЛН ЧЕЛ. 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pic>
        <p:nvPicPr>
          <p:cNvPr id="18434" name="Picture 2" descr="https://avatars.dzeninfra.ru/get-zen_doc/5233951/pub_6200c29b07fcbd5138ff00e5_6200c35fee61f62ca54d8964/scale_1200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392" t="-401" r="1" b="1"/>
          <a:stretch/>
        </p:blipFill>
        <p:spPr bwMode="auto">
          <a:xfrm flipH="1">
            <a:off x="4572000" y="-59172"/>
            <a:ext cx="4588578" cy="5214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47" y="22304"/>
            <a:ext cx="539552" cy="372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8168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5" name="Google Shape;545;p17"/>
          <p:cNvSpPr txBox="1">
            <a:spLocks noGrp="1"/>
          </p:cNvSpPr>
          <p:nvPr>
            <p:ph type="sldNum" idx="12"/>
          </p:nvPr>
        </p:nvSpPr>
        <p:spPr>
          <a:xfrm>
            <a:off x="8504254" y="4489800"/>
            <a:ext cx="653700" cy="6537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32</a:t>
            </a:fld>
            <a:endParaRPr/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34160" y="267494"/>
            <a:ext cx="8496944" cy="2246769"/>
          </a:xfrm>
          <a:prstGeom prst="rect">
            <a:avLst/>
          </a:prstGeom>
          <a:solidFill>
            <a:srgbClr val="FFFFCC"/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Calibri" pitchFamily="34" charset="0"/>
              </a:rPr>
              <a:t>БОЛЕЕ 20 ЛЕТ НАЗАД </a:t>
            </a:r>
            <a:endParaRPr lang="en-US" sz="28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Calibri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Calibri" pitchFamily="34" charset="0"/>
              </a:rPr>
              <a:t>ПОРУЧЕНИЮ ГЛАВЫ ГОСУДАРСТВА РАЗРАБАТЫВАЛАСЬ ПЕРВАЯ КОНЦЕПЦИЯ ОБЕСПЕЧЕНИЯ НАЦИОНАЛЬНОЙ ПРОДОВОЛЬСТВЕННОЙ БЕЗОПАСНОСТИ. 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314316" y="2869654"/>
            <a:ext cx="8496944" cy="1938992"/>
          </a:xfrm>
          <a:prstGeom prst="rect">
            <a:avLst/>
          </a:prstGeom>
          <a:solidFill>
            <a:srgbClr val="FFFFCC"/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ru-RU" sz="24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Calibri" pitchFamily="34" charset="0"/>
              </a:rPr>
              <a:t>В РЕСПУБЛИКЕ БЕЛАРУСЬ</a:t>
            </a:r>
            <a:r>
              <a:rPr lang="ru-RU" sz="24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Calibri" pitchFamily="34" charset="0"/>
              </a:rPr>
              <a:t>:</a:t>
            </a:r>
            <a:endParaRPr lang="ru-RU" sz="2400" b="1" i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Calibri" pitchFamily="34" charset="0"/>
            </a:endParaRPr>
          </a:p>
          <a:p>
            <a:pPr marL="342900" lvl="0" indent="-342900" algn="just" fontAlgn="base">
              <a:spcBef>
                <a:spcPct val="0"/>
              </a:spcBef>
              <a:spcAft>
                <a:spcPct val="0"/>
              </a:spcAft>
              <a:buClrTx/>
              <a:buFont typeface="Arial" panose="020B0604020202020204" pitchFamily="34" charset="0"/>
              <a:buChar char="•"/>
            </a:pPr>
            <a:r>
              <a:rPr lang="ru-RU" sz="24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Calibri" pitchFamily="34" charset="0"/>
              </a:rPr>
              <a:t>на </a:t>
            </a:r>
            <a:r>
              <a:rPr lang="ru-RU" sz="24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Calibri" pitchFamily="34" charset="0"/>
              </a:rPr>
              <a:t>территории сельской местности </a:t>
            </a:r>
            <a:r>
              <a:rPr lang="ru-RU" sz="24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Calibri" pitchFamily="34" charset="0"/>
              </a:rPr>
              <a:t>проживает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ru-RU" sz="24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Calibri" pitchFamily="34" charset="0"/>
              </a:rPr>
              <a:t> </a:t>
            </a:r>
            <a:r>
              <a:rPr lang="ru-RU" sz="24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Calibri" pitchFamily="34" charset="0"/>
              </a:rPr>
              <a:t>   22</a:t>
            </a:r>
            <a:r>
              <a:rPr lang="ru-RU" sz="24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Calibri" pitchFamily="34" charset="0"/>
              </a:rPr>
              <a:t>% населения </a:t>
            </a:r>
            <a:r>
              <a:rPr lang="ru-RU" sz="24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Calibri" pitchFamily="34" charset="0"/>
              </a:rPr>
              <a:t>страны;</a:t>
            </a:r>
          </a:p>
          <a:p>
            <a:pPr marL="342900" lvl="0" indent="-342900" algn="just" fontAlgn="base">
              <a:spcBef>
                <a:spcPct val="0"/>
              </a:spcBef>
              <a:spcAft>
                <a:spcPct val="0"/>
              </a:spcAft>
              <a:buClrTx/>
              <a:buFont typeface="Arial" panose="020B0604020202020204" pitchFamily="34" charset="0"/>
              <a:buChar char="•"/>
            </a:pPr>
            <a:r>
              <a:rPr lang="ru-RU" sz="24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Calibri" pitchFamily="34" charset="0"/>
              </a:rPr>
              <a:t>в </a:t>
            </a:r>
            <a:r>
              <a:rPr lang="ru-RU" sz="24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Calibri" pitchFamily="34" charset="0"/>
              </a:rPr>
              <a:t>сельском хозяйстве трудится более 7% </a:t>
            </a:r>
            <a:endParaRPr lang="ru-RU" sz="2400" b="1" i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Calibri" pitchFamily="34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ru-RU" sz="24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Calibri" pitchFamily="34" charset="0"/>
              </a:rPr>
              <a:t>    от </a:t>
            </a:r>
            <a:r>
              <a:rPr lang="ru-RU" sz="24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Calibri" pitchFamily="34" charset="0"/>
              </a:rPr>
              <a:t>занятых в реальном секторе экономики.</a:t>
            </a: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47" y="22304"/>
            <a:ext cx="539552" cy="372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3577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9" name="Google Shape;589;p21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33</a:t>
            </a:fld>
            <a:endParaRPr/>
          </a:p>
        </p:txBody>
      </p:sp>
      <p:sp>
        <p:nvSpPr>
          <p:cNvPr id="12" name="Прямоугольник 11"/>
          <p:cNvSpPr/>
          <p:nvPr/>
        </p:nvSpPr>
        <p:spPr>
          <a:xfrm>
            <a:off x="1115616" y="915566"/>
            <a:ext cx="6912768" cy="923330"/>
          </a:xfrm>
          <a:prstGeom prst="rect">
            <a:avLst/>
          </a:prstGeom>
          <a:solidFill>
            <a:srgbClr val="FFFFCC"/>
          </a:solidFill>
          <a:ln w="38100">
            <a:solidFill>
              <a:srgbClr val="FFCC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1800" b="1" dirty="0" smtClean="0"/>
              <a:t>Уровень </a:t>
            </a:r>
            <a:r>
              <a:rPr lang="ru-RU" sz="1800" b="1" dirty="0" err="1"/>
              <a:t>самообеспечения</a:t>
            </a:r>
            <a:r>
              <a:rPr lang="ru-RU" sz="1800" b="1" dirty="0"/>
              <a:t> по основным видам сельскохозяйственной продукции в нашей стране </a:t>
            </a:r>
            <a:r>
              <a:rPr lang="ru-RU" sz="1800" b="1" dirty="0">
                <a:solidFill>
                  <a:srgbClr val="FF0000"/>
                </a:solidFill>
              </a:rPr>
              <a:t>ежегодно превышает 100%. </a:t>
            </a:r>
            <a:r>
              <a:rPr lang="ru-RU" sz="1800" b="1" dirty="0" smtClean="0">
                <a:solidFill>
                  <a:schemeClr val="tx1"/>
                </a:solidFill>
              </a:rPr>
              <a:t>В ТОМ ЧИСЛЕ ПО:</a:t>
            </a:r>
            <a:endParaRPr lang="ru-RU" sz="1800" b="1" i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104196" y="154835"/>
            <a:ext cx="7598670" cy="646331"/>
          </a:xfrm>
          <a:prstGeom prst="rect">
            <a:avLst/>
          </a:prstGeom>
          <a:solidFill>
            <a:srgbClr val="FFFFCC"/>
          </a:solidFill>
          <a:ln w="38100">
            <a:solidFill>
              <a:srgbClr val="FFCC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1800" b="1" dirty="0"/>
              <a:t>В Беларуси достигнут высокий удельный уровень производства основных продуктов</a:t>
            </a:r>
            <a:r>
              <a:rPr lang="ru-RU" sz="1800" b="1" dirty="0" smtClean="0"/>
              <a:t>.</a:t>
            </a:r>
            <a:endParaRPr lang="ru-RU" sz="18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20" y="1990240"/>
            <a:ext cx="2811963" cy="18693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486" name="Picture 6" descr="https://mrfilin.com/wp-content/uploads/9/1/2/91212d4edc5ca73de3f9ed385b6ede0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8012" y="1987221"/>
            <a:ext cx="2845246" cy="18973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8" name="Picture 8" descr="https://s.mediasole.ru/images/2947/2947659/0uho0g6krfikm0knszelitwa2sd8jjpy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7371" y="1987221"/>
            <a:ext cx="2806753" cy="18723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1207376" y="3820935"/>
            <a:ext cx="1823731" cy="369332"/>
          </a:xfrm>
          <a:prstGeom prst="rect">
            <a:avLst/>
          </a:prstGeom>
          <a:solidFill>
            <a:srgbClr val="FFFFCC"/>
          </a:solidFill>
          <a:ln w="38100">
            <a:solidFill>
              <a:srgbClr val="FFCC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800" b="1" dirty="0" smtClean="0">
                <a:solidFill>
                  <a:srgbClr val="FF0000"/>
                </a:solidFill>
              </a:rPr>
              <a:t>мясу </a:t>
            </a:r>
            <a:r>
              <a:rPr lang="ru-RU" sz="1800" b="1" dirty="0">
                <a:solidFill>
                  <a:srgbClr val="FF0000"/>
                </a:solidFill>
              </a:rPr>
              <a:t>– 133</a:t>
            </a:r>
            <a:r>
              <a:rPr lang="ru-RU" sz="1800" b="1" dirty="0" smtClean="0">
                <a:solidFill>
                  <a:srgbClr val="FF0000"/>
                </a:solidFill>
              </a:rPr>
              <a:t>%</a:t>
            </a:r>
            <a:endParaRPr lang="ru-RU" sz="1800" b="1" i="1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178259" y="4299942"/>
            <a:ext cx="8784976" cy="584775"/>
          </a:xfrm>
          <a:prstGeom prst="rect">
            <a:avLst/>
          </a:prstGeom>
          <a:solidFill>
            <a:srgbClr val="FFFFCC"/>
          </a:solidFill>
          <a:ln w="38100">
            <a:solidFill>
              <a:srgbClr val="FFCC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1600" b="1" i="1" dirty="0" smtClean="0"/>
              <a:t>Этого </a:t>
            </a:r>
            <a:r>
              <a:rPr lang="ru-RU" sz="1600" b="1" i="1" dirty="0"/>
              <a:t>достаточно для устойчивого удовлетворения потребности внутреннего рынка в продовольствии и сырье, а также реализации на экспорт.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3985755" y="3824761"/>
            <a:ext cx="1955993" cy="369332"/>
          </a:xfrm>
          <a:prstGeom prst="rect">
            <a:avLst/>
          </a:prstGeom>
          <a:solidFill>
            <a:srgbClr val="FFFFCC"/>
          </a:solidFill>
          <a:ln w="38100">
            <a:solidFill>
              <a:srgbClr val="FFCC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800" b="1" dirty="0" smtClean="0">
                <a:solidFill>
                  <a:srgbClr val="FF0000"/>
                </a:solidFill>
              </a:rPr>
              <a:t>молоку </a:t>
            </a:r>
            <a:r>
              <a:rPr lang="ru-RU" sz="1800" b="1" dirty="0">
                <a:solidFill>
                  <a:srgbClr val="FF0000"/>
                </a:solidFill>
              </a:rPr>
              <a:t>– 267</a:t>
            </a:r>
            <a:r>
              <a:rPr lang="ru-RU" sz="1800" b="1" dirty="0" smtClean="0">
                <a:solidFill>
                  <a:srgbClr val="FF0000"/>
                </a:solidFill>
              </a:rPr>
              <a:t>%</a:t>
            </a:r>
            <a:endParaRPr lang="ru-RU" sz="1800" b="1" i="1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6986572" y="3820935"/>
            <a:ext cx="1863122" cy="369332"/>
          </a:xfrm>
          <a:prstGeom prst="rect">
            <a:avLst/>
          </a:prstGeom>
          <a:solidFill>
            <a:srgbClr val="FFFFCC"/>
          </a:solidFill>
          <a:ln w="38100">
            <a:solidFill>
              <a:srgbClr val="FFCC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800" b="1" dirty="0" smtClean="0">
                <a:solidFill>
                  <a:srgbClr val="FF0000"/>
                </a:solidFill>
              </a:rPr>
              <a:t>яйцам </a:t>
            </a:r>
            <a:r>
              <a:rPr lang="ru-RU" sz="1800" b="1" dirty="0">
                <a:solidFill>
                  <a:srgbClr val="FF0000"/>
                </a:solidFill>
              </a:rPr>
              <a:t>– 126</a:t>
            </a:r>
            <a:r>
              <a:rPr lang="ru-RU" sz="1800" b="1" dirty="0" smtClean="0">
                <a:solidFill>
                  <a:srgbClr val="FF0000"/>
                </a:solidFill>
              </a:rPr>
              <a:t>%</a:t>
            </a:r>
            <a:endParaRPr lang="ru-RU" sz="1800" b="1" i="1" dirty="0"/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47" y="22304"/>
            <a:ext cx="539552" cy="372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5663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9" name="Google Shape;589;p21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34</a:t>
            </a:fld>
            <a:endParaRPr/>
          </a:p>
        </p:txBody>
      </p:sp>
      <p:pic>
        <p:nvPicPr>
          <p:cNvPr id="22530" name="Picture 2" descr="https://static.tildacdn.com/tild6561-6532-4936-a664-656461326162/241586-07___________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90"/>
          <a:stretch/>
        </p:blipFill>
        <p:spPr bwMode="auto">
          <a:xfrm>
            <a:off x="0" y="-20538"/>
            <a:ext cx="9180512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726048" y="339502"/>
            <a:ext cx="8091306" cy="4616648"/>
          </a:xfrm>
          <a:prstGeom prst="rect">
            <a:avLst/>
          </a:prstGeom>
          <a:solidFill>
            <a:srgbClr val="FFFFCC">
              <a:alpha val="89804"/>
            </a:srgbClr>
          </a:solidFill>
          <a:ln w="38100">
            <a:solidFill>
              <a:srgbClr val="FFCC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1800" b="1" dirty="0"/>
              <a:t>По состоянию на 31 октября 2023 г. в Беларуси во всех категориях хозяйств намолочено </a:t>
            </a:r>
            <a:r>
              <a:rPr lang="ru-RU" sz="1800" b="1" dirty="0">
                <a:solidFill>
                  <a:srgbClr val="FF0000"/>
                </a:solidFill>
              </a:rPr>
              <a:t>9096,2 тыс. т </a:t>
            </a:r>
            <a:r>
              <a:rPr lang="ru-RU" sz="1800" b="1" dirty="0">
                <a:solidFill>
                  <a:schemeClr val="tx1"/>
                </a:solidFill>
              </a:rPr>
              <a:t>зерна </a:t>
            </a:r>
            <a:r>
              <a:rPr lang="ru-RU" sz="1800" b="1" dirty="0"/>
              <a:t>с учетом рапса. Вклад Могилевской области составляет </a:t>
            </a:r>
            <a:r>
              <a:rPr lang="ru-RU" sz="1800" b="1" dirty="0">
                <a:solidFill>
                  <a:srgbClr val="FF0000"/>
                </a:solidFill>
              </a:rPr>
              <a:t>1101,0 тыс. т</a:t>
            </a:r>
            <a:r>
              <a:rPr lang="ru-RU" sz="1800" b="1" dirty="0" smtClean="0">
                <a:solidFill>
                  <a:srgbClr val="FF0000"/>
                </a:solidFill>
              </a:rPr>
              <a:t>.</a:t>
            </a:r>
          </a:p>
          <a:p>
            <a:pPr algn="just"/>
            <a:endParaRPr lang="ru-RU" sz="800" b="1" dirty="0">
              <a:solidFill>
                <a:srgbClr val="FF0000"/>
              </a:solidFill>
            </a:endParaRPr>
          </a:p>
          <a:p>
            <a:pPr algn="just"/>
            <a:r>
              <a:rPr lang="ru-RU" sz="1800" b="1" dirty="0"/>
              <a:t>Убрано </a:t>
            </a:r>
            <a:r>
              <a:rPr lang="ru-RU" sz="1800" b="1" dirty="0">
                <a:solidFill>
                  <a:srgbClr val="FF0000"/>
                </a:solidFill>
              </a:rPr>
              <a:t>201,9 тыс. га </a:t>
            </a:r>
            <a:r>
              <a:rPr lang="ru-RU" sz="1800" b="1" dirty="0"/>
              <a:t>площадей кукурузы на зерно, намолочено </a:t>
            </a:r>
            <a:r>
              <a:rPr lang="ru-RU" sz="1800" b="1" dirty="0">
                <a:solidFill>
                  <a:srgbClr val="FF0000"/>
                </a:solidFill>
              </a:rPr>
              <a:t>1668,6 тыс. т </a:t>
            </a:r>
            <a:r>
              <a:rPr lang="ru-RU" sz="1800" b="1" dirty="0"/>
              <a:t>с урожайностью 82,7 ц/га. В нашей области убрано </a:t>
            </a:r>
            <a:r>
              <a:rPr lang="ru-RU" sz="1800" b="1" dirty="0">
                <a:solidFill>
                  <a:srgbClr val="FF0000"/>
                </a:solidFill>
              </a:rPr>
              <a:t>16,5 тыс. га, </a:t>
            </a:r>
            <a:r>
              <a:rPr lang="ru-RU" sz="1800" b="1" dirty="0"/>
              <a:t>намолочено </a:t>
            </a:r>
            <a:r>
              <a:rPr lang="ru-RU" sz="1800" b="1" dirty="0">
                <a:solidFill>
                  <a:srgbClr val="FF0000"/>
                </a:solidFill>
              </a:rPr>
              <a:t>135,4 тыс. т, </a:t>
            </a:r>
            <a:r>
              <a:rPr lang="ru-RU" sz="1800" b="1" dirty="0"/>
              <a:t>урожайность составила 82,2 ц/га</a:t>
            </a:r>
            <a:r>
              <a:rPr lang="ru-RU" sz="1800" b="1" dirty="0" smtClean="0"/>
              <a:t>.</a:t>
            </a:r>
          </a:p>
          <a:p>
            <a:pPr algn="just"/>
            <a:endParaRPr lang="ru-RU" sz="800" b="1" dirty="0"/>
          </a:p>
          <a:p>
            <a:pPr algn="just"/>
            <a:r>
              <a:rPr lang="ru-RU" sz="1800" b="1" dirty="0"/>
              <a:t>Собрано </a:t>
            </a:r>
            <a:r>
              <a:rPr lang="ru-RU" sz="1800" b="1" dirty="0">
                <a:solidFill>
                  <a:srgbClr val="FF0000"/>
                </a:solidFill>
              </a:rPr>
              <a:t>22 400,0 тыс. т </a:t>
            </a:r>
            <a:r>
              <a:rPr lang="ru-RU" sz="1800" b="1" dirty="0"/>
              <a:t>зеленой массы кукурузы, в том числе </a:t>
            </a:r>
            <a:r>
              <a:rPr lang="ru-RU" sz="1800" b="1" dirty="0">
                <a:solidFill>
                  <a:srgbClr val="FF0000"/>
                </a:solidFill>
              </a:rPr>
              <a:t>2851 тыс. т </a:t>
            </a:r>
            <a:r>
              <a:rPr lang="ru-RU" sz="1800" b="1" dirty="0"/>
              <a:t>в Могилевской области</a:t>
            </a:r>
            <a:r>
              <a:rPr lang="ru-RU" sz="1800" b="1" dirty="0" smtClean="0"/>
              <a:t>.</a:t>
            </a:r>
          </a:p>
          <a:p>
            <a:pPr algn="just"/>
            <a:endParaRPr lang="ru-RU" sz="800" b="1" dirty="0"/>
          </a:p>
          <a:p>
            <a:pPr algn="just"/>
            <a:r>
              <a:rPr lang="ru-RU" sz="1800" b="1" dirty="0"/>
              <a:t>Продолжается уборка сахарной свеклы: накопано </a:t>
            </a:r>
            <a:r>
              <a:rPr lang="ru-RU" sz="1800" b="1" dirty="0">
                <a:solidFill>
                  <a:srgbClr val="FF0000"/>
                </a:solidFill>
              </a:rPr>
              <a:t>3734,3 тыс. т </a:t>
            </a:r>
            <a:r>
              <a:rPr lang="ru-RU" sz="1800" b="1" dirty="0" smtClean="0">
                <a:solidFill>
                  <a:srgbClr val="FF0000"/>
                </a:solidFill>
              </a:rPr>
              <a:t>                   </a:t>
            </a:r>
            <a:r>
              <a:rPr lang="ru-RU" sz="1800" b="1" dirty="0" smtClean="0"/>
              <a:t>с </a:t>
            </a:r>
            <a:r>
              <a:rPr lang="ru-RU" sz="1800" b="1" dirty="0"/>
              <a:t>урожайностью 472,0, ц/га. Для Могилевского региона показатели складываются следующим образом: </a:t>
            </a:r>
            <a:r>
              <a:rPr lang="ru-RU" sz="1800" b="1" dirty="0">
                <a:solidFill>
                  <a:srgbClr val="FF0000"/>
                </a:solidFill>
              </a:rPr>
              <a:t>378,9 тыс. т </a:t>
            </a:r>
            <a:r>
              <a:rPr lang="ru-RU" sz="1800" b="1" dirty="0"/>
              <a:t>с урожайностью 415 ц/га</a:t>
            </a:r>
            <a:r>
              <a:rPr lang="ru-RU" sz="1800" b="1" dirty="0" smtClean="0"/>
              <a:t>.</a:t>
            </a:r>
          </a:p>
          <a:p>
            <a:pPr algn="just"/>
            <a:endParaRPr lang="ru-RU" sz="800" b="1" dirty="0"/>
          </a:p>
          <a:p>
            <a:pPr algn="just"/>
            <a:r>
              <a:rPr lang="ru-RU" sz="1800" b="1" dirty="0"/>
              <a:t>Овощи убраны на </a:t>
            </a:r>
            <a:r>
              <a:rPr lang="ru-RU" sz="1800" b="1" dirty="0">
                <a:solidFill>
                  <a:srgbClr val="FF0000"/>
                </a:solidFill>
              </a:rPr>
              <a:t>5,04 тыс. га </a:t>
            </a:r>
            <a:r>
              <a:rPr lang="ru-RU" sz="1800" b="1" dirty="0"/>
              <a:t>площадей, всего их собрано</a:t>
            </a:r>
          </a:p>
          <a:p>
            <a:pPr algn="just"/>
            <a:r>
              <a:rPr lang="ru-RU" sz="1800" b="1" dirty="0">
                <a:solidFill>
                  <a:srgbClr val="FF0000"/>
                </a:solidFill>
              </a:rPr>
              <a:t>150,6 тыс., </a:t>
            </a:r>
            <a:r>
              <a:rPr lang="ru-RU" sz="1800" b="1" dirty="0"/>
              <a:t>в том числе вклад нашей области составляет </a:t>
            </a:r>
            <a:r>
              <a:rPr lang="ru-RU" sz="1800" b="1" dirty="0">
                <a:solidFill>
                  <a:srgbClr val="FF0000"/>
                </a:solidFill>
              </a:rPr>
              <a:t>9 тыс. т.</a:t>
            </a: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47" y="22304"/>
            <a:ext cx="539552" cy="372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1525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5" name="Google Shape;545;p17"/>
          <p:cNvSpPr txBox="1">
            <a:spLocks noGrp="1"/>
          </p:cNvSpPr>
          <p:nvPr>
            <p:ph type="sldNum" idx="12"/>
          </p:nvPr>
        </p:nvSpPr>
        <p:spPr>
          <a:xfrm>
            <a:off x="8504254" y="4489800"/>
            <a:ext cx="653700" cy="6537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35</a:t>
            </a:fld>
            <a:endParaRPr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323528" y="267494"/>
            <a:ext cx="8712968" cy="1754326"/>
          </a:xfrm>
          <a:prstGeom prst="rect">
            <a:avLst/>
          </a:prstGeom>
          <a:solidFill>
            <a:srgbClr val="FFFFCC"/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ru-RU" sz="1800" b="1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</a:rPr>
              <a:t>В январе–августе 2023 г. </a:t>
            </a:r>
            <a:r>
              <a:rPr lang="ru-RU" sz="1800" b="1" dirty="0">
                <a:solidFill>
                  <a:schemeClr val="tx1"/>
                </a:solidFill>
                <a:latin typeface="Arial" pitchFamily="34" charset="0"/>
                <a:ea typeface="Times New Roman" pitchFamily="18" charset="0"/>
              </a:rPr>
              <a:t>внешнеторговый оборот Республики Беларусь составил </a:t>
            </a:r>
            <a:r>
              <a:rPr lang="ru-RU" sz="1800" b="1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</a:rPr>
              <a:t>54,1 млрд долл. </a:t>
            </a:r>
            <a:r>
              <a:rPr lang="ru-RU" sz="1800" b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</a:rPr>
              <a:t>США</a:t>
            </a:r>
            <a:r>
              <a:rPr lang="ru-RU" sz="1800" b="1" dirty="0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</a:rPr>
              <a:t>, </a:t>
            </a:r>
            <a:r>
              <a:rPr lang="ru-RU" sz="1800" b="1" dirty="0">
                <a:solidFill>
                  <a:schemeClr val="tx1"/>
                </a:solidFill>
                <a:latin typeface="Arial" pitchFamily="34" charset="0"/>
                <a:ea typeface="Times New Roman" pitchFamily="18" charset="0"/>
              </a:rPr>
              <a:t>экспорт – </a:t>
            </a:r>
            <a:r>
              <a:rPr lang="ru-RU" sz="1800" b="1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</a:rPr>
              <a:t>25,9 млрд долл. </a:t>
            </a:r>
            <a:r>
              <a:rPr lang="ru-RU" sz="1800" b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</a:rPr>
              <a:t>США</a:t>
            </a:r>
            <a:r>
              <a:rPr lang="ru-RU" sz="1800" b="1" dirty="0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</a:rPr>
              <a:t>, </a:t>
            </a:r>
            <a:r>
              <a:rPr lang="ru-RU" sz="1800" b="1" dirty="0">
                <a:solidFill>
                  <a:schemeClr val="tx1"/>
                </a:solidFill>
                <a:latin typeface="Arial" pitchFamily="34" charset="0"/>
                <a:ea typeface="Times New Roman" pitchFamily="18" charset="0"/>
              </a:rPr>
              <a:t>импорт – </a:t>
            </a:r>
            <a:r>
              <a:rPr lang="ru-RU" sz="1800" b="1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</a:rPr>
              <a:t>28,2 млрд долл. </a:t>
            </a:r>
            <a:r>
              <a:rPr lang="ru-RU" sz="1800" b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</a:rPr>
              <a:t>США.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buClrTx/>
            </a:pPr>
            <a:endParaRPr lang="ru-RU" sz="1800" b="1" dirty="0">
              <a:solidFill>
                <a:schemeClr val="tx1"/>
              </a:solidFill>
              <a:latin typeface="Arial" pitchFamily="34" charset="0"/>
              <a:ea typeface="Times New Roman" pitchFamily="18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ru-RU" sz="1800" b="1" dirty="0">
                <a:solidFill>
                  <a:schemeClr val="tx1"/>
                </a:solidFill>
                <a:latin typeface="Arial" pitchFamily="34" charset="0"/>
                <a:ea typeface="Times New Roman" pitchFamily="18" charset="0"/>
              </a:rPr>
              <a:t>Внешнеторговый оборот Могилевской области составил </a:t>
            </a:r>
            <a:r>
              <a:rPr lang="ru-RU" sz="1800" b="1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</a:rPr>
              <a:t>2,54 млрд. долл. США,</a:t>
            </a:r>
            <a:r>
              <a:rPr lang="ru-RU" sz="1800" b="1" dirty="0">
                <a:solidFill>
                  <a:schemeClr val="tx1"/>
                </a:solidFill>
                <a:latin typeface="Arial" pitchFamily="34" charset="0"/>
                <a:ea typeface="Times New Roman" pitchFamily="18" charset="0"/>
              </a:rPr>
              <a:t> импорт – </a:t>
            </a:r>
            <a:r>
              <a:rPr lang="ru-RU" sz="1800" b="1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</a:rPr>
              <a:t>961,7 млн. долл. США, </a:t>
            </a:r>
            <a:r>
              <a:rPr lang="ru-RU" sz="1800" b="1" dirty="0">
                <a:solidFill>
                  <a:schemeClr val="tx1"/>
                </a:solidFill>
                <a:latin typeface="Arial" pitchFamily="34" charset="0"/>
                <a:ea typeface="Times New Roman" pitchFamily="18" charset="0"/>
              </a:rPr>
              <a:t>экспорт – </a:t>
            </a:r>
            <a:r>
              <a:rPr lang="ru-RU" sz="1800" b="1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</a:rPr>
              <a:t>1578,6 млн. долл. США</a:t>
            </a:r>
            <a:r>
              <a:rPr lang="ru-RU" sz="1800" b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</a:rPr>
              <a:t>.</a:t>
            </a:r>
            <a:endParaRPr lang="ru-RU" sz="1800" b="1" dirty="0">
              <a:solidFill>
                <a:srgbClr val="FF0000"/>
              </a:solidFill>
              <a:latin typeface="Arial" pitchFamily="34" charset="0"/>
              <a:ea typeface="Times New Roman" pitchFamily="18" charset="0"/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323528" y="4310395"/>
            <a:ext cx="7358114" cy="646331"/>
          </a:xfrm>
          <a:prstGeom prst="rect">
            <a:avLst/>
          </a:prstGeom>
          <a:solidFill>
            <a:srgbClr val="FFFFCC"/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ru-RU" sz="1800" b="1" dirty="0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</a:rPr>
              <a:t>Республика </a:t>
            </a:r>
            <a:r>
              <a:rPr lang="ru-RU" sz="1800" b="1" dirty="0">
                <a:solidFill>
                  <a:schemeClr val="tx1"/>
                </a:solidFill>
                <a:latin typeface="Arial" pitchFamily="34" charset="0"/>
                <a:ea typeface="Times New Roman" pitchFamily="18" charset="0"/>
              </a:rPr>
              <a:t>Беларусь экспортирует товары </a:t>
            </a:r>
            <a:r>
              <a:rPr lang="ru-RU" sz="1800" b="1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</a:rPr>
              <a:t>в 150 стран мира. </a:t>
            </a:r>
            <a:r>
              <a:rPr lang="ru-RU" sz="1800" b="1" dirty="0">
                <a:solidFill>
                  <a:schemeClr val="tx1"/>
                </a:solidFill>
                <a:latin typeface="Arial" pitchFamily="34" charset="0"/>
                <a:ea typeface="Times New Roman" pitchFamily="18" charset="0"/>
              </a:rPr>
              <a:t>Могилевская область имеет контракты </a:t>
            </a:r>
            <a:r>
              <a:rPr lang="ru-RU" sz="1800" b="1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</a:rPr>
              <a:t>с 75 странами.</a:t>
            </a:r>
          </a:p>
        </p:txBody>
      </p:sp>
      <p:pic>
        <p:nvPicPr>
          <p:cNvPr id="26626" name="Picture 2" descr="https://storage.myseldon.com/news-pict-8c/8C1EF1D690AAD03C7E9AD3EB88571F70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37"/>
          <a:stretch/>
        </p:blipFill>
        <p:spPr bwMode="auto">
          <a:xfrm>
            <a:off x="2335949" y="2066580"/>
            <a:ext cx="3333272" cy="21990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47" y="22304"/>
            <a:ext cx="539552" cy="372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7832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5" name="Google Shape;545;p17"/>
          <p:cNvSpPr txBox="1">
            <a:spLocks noGrp="1"/>
          </p:cNvSpPr>
          <p:nvPr>
            <p:ph type="sldNum" idx="12"/>
          </p:nvPr>
        </p:nvSpPr>
        <p:spPr>
          <a:xfrm>
            <a:off x="8504254" y="4489800"/>
            <a:ext cx="653700" cy="6537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36</a:t>
            </a:fld>
            <a:endParaRPr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323528" y="483518"/>
            <a:ext cx="8712968" cy="1200329"/>
          </a:xfrm>
          <a:prstGeom prst="rect">
            <a:avLst/>
          </a:prstGeom>
          <a:solidFill>
            <a:srgbClr val="FFFFCC"/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ru-RU" sz="1800" b="1" dirty="0">
                <a:solidFill>
                  <a:schemeClr val="tx1"/>
                </a:solidFill>
                <a:latin typeface="Arial" pitchFamily="34" charset="0"/>
                <a:ea typeface="Times New Roman" pitchFamily="18" charset="0"/>
              </a:rPr>
              <a:t>Уход западных поставщиков и </a:t>
            </a:r>
            <a:r>
              <a:rPr lang="ru-RU" sz="1800" b="1" dirty="0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</a:rPr>
              <a:t>производителей позволил </a:t>
            </a:r>
            <a:r>
              <a:rPr lang="ru-RU" sz="1800" b="1" dirty="0">
                <a:solidFill>
                  <a:schemeClr val="tx1"/>
                </a:solidFill>
                <a:latin typeface="Arial" pitchFamily="34" charset="0"/>
                <a:ea typeface="Times New Roman" pitchFamily="18" charset="0"/>
              </a:rPr>
              <a:t>существенно увеличить наше присутствие на российском рынке – </a:t>
            </a:r>
            <a:r>
              <a:rPr lang="ru-RU" sz="1800" b="1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</a:rPr>
              <a:t>удельный вес белорусского экспорта в импорте России вырос </a:t>
            </a:r>
            <a:r>
              <a:rPr lang="ru-RU" sz="1800" b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</a:rPr>
              <a:t>до </a:t>
            </a:r>
            <a:r>
              <a:rPr lang="ru-RU" sz="1800" b="1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</a:rPr>
              <a:t>8,9% (январь–июль 2023 г.). </a:t>
            </a: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467544" y="3795886"/>
            <a:ext cx="7632848" cy="1200329"/>
          </a:xfrm>
          <a:prstGeom prst="rect">
            <a:avLst/>
          </a:prstGeom>
          <a:solidFill>
            <a:srgbClr val="FFFFCC"/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ru-RU" sz="1800" b="1" dirty="0">
                <a:solidFill>
                  <a:schemeClr val="tx1"/>
                </a:solidFill>
                <a:latin typeface="Arial" pitchFamily="34" charset="0"/>
                <a:ea typeface="Times New Roman" pitchFamily="18" charset="0"/>
              </a:rPr>
              <a:t>В январе–августе 2023 г. стоимостные объемы поставок </a:t>
            </a:r>
            <a:r>
              <a:rPr lang="ru-RU" sz="1800" b="1" dirty="0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</a:rPr>
              <a:t>на </a:t>
            </a:r>
            <a:r>
              <a:rPr lang="ru-RU" sz="1800" b="1" dirty="0">
                <a:solidFill>
                  <a:schemeClr val="tx1"/>
                </a:solidFill>
                <a:latin typeface="Arial" pitchFamily="34" charset="0"/>
                <a:ea typeface="Times New Roman" pitchFamily="18" charset="0"/>
              </a:rPr>
              <a:t>рынки дружественных стран возросли </a:t>
            </a:r>
            <a:r>
              <a:rPr lang="ru-RU" sz="1800" b="1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</a:rPr>
              <a:t>в 1,3 раза </a:t>
            </a:r>
            <a:r>
              <a:rPr lang="ru-RU" sz="1800" b="1" dirty="0">
                <a:solidFill>
                  <a:schemeClr val="tx1"/>
                </a:solidFill>
                <a:latin typeface="Arial" pitchFamily="34" charset="0"/>
                <a:ea typeface="Times New Roman" pitchFamily="18" charset="0"/>
              </a:rPr>
              <a:t>по сравнению </a:t>
            </a:r>
            <a:r>
              <a:rPr lang="ru-RU" sz="1800" b="1" dirty="0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</a:rPr>
              <a:t>с </a:t>
            </a:r>
            <a:r>
              <a:rPr lang="ru-RU" sz="1800" b="1" dirty="0">
                <a:solidFill>
                  <a:schemeClr val="tx1"/>
                </a:solidFill>
                <a:latin typeface="Arial" pitchFamily="34" charset="0"/>
                <a:ea typeface="Times New Roman" pitchFamily="18" charset="0"/>
              </a:rPr>
              <a:t>аналогичным периодом прошлого года. </a:t>
            </a:r>
            <a:endParaRPr lang="ru-RU" sz="1800" b="1" dirty="0" smtClean="0">
              <a:solidFill>
                <a:schemeClr val="tx1"/>
              </a:solidFill>
              <a:latin typeface="Arial" pitchFamily="34" charset="0"/>
              <a:ea typeface="Times New Roman" pitchFamily="18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ru-RU" sz="1800" b="1" dirty="0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</a:rPr>
              <a:t>Доля </a:t>
            </a:r>
            <a:r>
              <a:rPr lang="ru-RU" sz="1800" b="1" dirty="0">
                <a:solidFill>
                  <a:schemeClr val="tx1"/>
                </a:solidFill>
                <a:latin typeface="Arial" pitchFamily="34" charset="0"/>
                <a:ea typeface="Times New Roman" pitchFamily="18" charset="0"/>
              </a:rPr>
              <a:t>дружественных стран </a:t>
            </a:r>
            <a:r>
              <a:rPr lang="ru-RU" sz="1800" b="1" dirty="0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</a:rPr>
              <a:t>в </a:t>
            </a:r>
            <a:r>
              <a:rPr lang="ru-RU" sz="1800" b="1" dirty="0">
                <a:solidFill>
                  <a:schemeClr val="tx1"/>
                </a:solidFill>
                <a:latin typeface="Arial" pitchFamily="34" charset="0"/>
                <a:ea typeface="Times New Roman" pitchFamily="18" charset="0"/>
              </a:rPr>
              <a:t>экспорте увеличилась на </a:t>
            </a:r>
            <a:r>
              <a:rPr lang="ru-RU" sz="1800" b="1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</a:rPr>
              <a:t>16%.</a:t>
            </a:r>
          </a:p>
        </p:txBody>
      </p:sp>
      <p:pic>
        <p:nvPicPr>
          <p:cNvPr id="27650" name="Picture 2" descr="https://sun9-46.userapi.com/impg/OHLgMSWiBSRhm0i0xW42FVToRjs8_F0iMQp0Jw/efxHO_auDVE.jpg?size=604x310&amp;quality=95&amp;sign=85e9568876e68a9ebf3f6cb7716c1f1d&amp;type=albu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7764" y="1797443"/>
            <a:ext cx="3672408" cy="18848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47" y="22304"/>
            <a:ext cx="539552" cy="372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5337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5" name="Google Shape;545;p17"/>
          <p:cNvSpPr txBox="1">
            <a:spLocks noGrp="1"/>
          </p:cNvSpPr>
          <p:nvPr>
            <p:ph type="sldNum" idx="12"/>
          </p:nvPr>
        </p:nvSpPr>
        <p:spPr>
          <a:xfrm>
            <a:off x="8504254" y="4489800"/>
            <a:ext cx="653700" cy="6537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37</a:t>
            </a:fld>
            <a:endParaRPr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323528" y="405993"/>
            <a:ext cx="8712968" cy="1477328"/>
          </a:xfrm>
          <a:prstGeom prst="rect">
            <a:avLst/>
          </a:prstGeom>
          <a:solidFill>
            <a:srgbClr val="FFFFCC"/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ru-RU" sz="1800" b="1" dirty="0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</a:rPr>
              <a:t>УГЛУБЛЯЕТСЯ ВЗАИМОВЫГОДНОЕ СОТРУДНИЧЕСТВО В РАМКАХ МЕЖДУНАРОДНЫХ ИНТЕГРАЦИОННЫХ ОБЪЕДИНЕНИЙ.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ru-RU" sz="1800" b="1" dirty="0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</a:rPr>
              <a:t>Экспортные </a:t>
            </a:r>
            <a:r>
              <a:rPr lang="ru-RU" sz="1800" b="1" dirty="0">
                <a:solidFill>
                  <a:schemeClr val="tx1"/>
                </a:solidFill>
                <a:latin typeface="Arial" pitchFamily="34" charset="0"/>
                <a:ea typeface="Times New Roman" pitchFamily="18" charset="0"/>
              </a:rPr>
              <a:t>поставки </a:t>
            </a:r>
            <a:r>
              <a:rPr lang="ru-RU" sz="1800" b="1" dirty="0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</a:rPr>
              <a:t>на </a:t>
            </a:r>
            <a:r>
              <a:rPr lang="ru-RU" sz="1800" b="1" dirty="0">
                <a:solidFill>
                  <a:schemeClr val="tx1"/>
                </a:solidFill>
                <a:latin typeface="Arial" pitchFamily="34" charset="0"/>
                <a:ea typeface="Times New Roman" pitchFamily="18" charset="0"/>
              </a:rPr>
              <a:t>рынки стран ЕАЭС возросли почти на четверть (на 23,4%), </a:t>
            </a:r>
            <a:r>
              <a:rPr lang="ru-RU" sz="1800" b="1" dirty="0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</a:rPr>
              <a:t>в страны </a:t>
            </a:r>
            <a:r>
              <a:rPr lang="ru-RU" sz="1800" b="1" dirty="0">
                <a:solidFill>
                  <a:schemeClr val="tx1"/>
                </a:solidFill>
                <a:latin typeface="Arial" pitchFamily="34" charset="0"/>
                <a:ea typeface="Times New Roman" pitchFamily="18" charset="0"/>
              </a:rPr>
              <a:t>СНГ – на 14,8%. Удельный вес стран ЕАЭС в общем объеме экспорта составил 67,2%, стран СНГ – 69,5</a:t>
            </a:r>
            <a:r>
              <a:rPr lang="ru-RU" sz="1800" b="1" dirty="0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</a:rPr>
              <a:t>%.</a:t>
            </a:r>
            <a:endParaRPr lang="ru-RU" sz="1800" b="1" dirty="0">
              <a:solidFill>
                <a:srgbClr val="FF0000"/>
              </a:solidFill>
              <a:latin typeface="Arial" pitchFamily="34" charset="0"/>
              <a:ea typeface="Times New Roman" pitchFamily="18" charset="0"/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323528" y="4083918"/>
            <a:ext cx="7632848" cy="923330"/>
          </a:xfrm>
          <a:prstGeom prst="rect">
            <a:avLst/>
          </a:prstGeom>
          <a:solidFill>
            <a:srgbClr val="FFFFCC"/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ru-RU" sz="1800" b="1" dirty="0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</a:rPr>
              <a:t>Беларусь </a:t>
            </a:r>
            <a:r>
              <a:rPr lang="ru-RU" sz="1800" b="1" dirty="0">
                <a:solidFill>
                  <a:schemeClr val="tx1"/>
                </a:solidFill>
                <a:latin typeface="Arial" pitchFamily="34" charset="0"/>
                <a:ea typeface="Times New Roman" pitchFamily="18" charset="0"/>
              </a:rPr>
              <a:t>продолжает диверсифицировать внешний географический контур, наращивая свое присутствие на рынках стран «дальней дуги». </a:t>
            </a:r>
          </a:p>
        </p:txBody>
      </p:sp>
      <p:pic>
        <p:nvPicPr>
          <p:cNvPr id="5" name="Picture 2" descr="https://sun9-46.userapi.com/impg/OHLgMSWiBSRhm0i0xW42FVToRjs8_F0iMQp0Jw/efxHO_auDVE.jpg?size=604x310&amp;quality=95&amp;sign=85e9568876e68a9ebf3f6cb7716c1f1d&amp;type=albu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2037386"/>
            <a:ext cx="3672408" cy="18848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47" y="22304"/>
            <a:ext cx="539552" cy="372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3106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5" name="Google Shape;545;p17"/>
          <p:cNvSpPr txBox="1">
            <a:spLocks noGrp="1"/>
          </p:cNvSpPr>
          <p:nvPr>
            <p:ph type="sldNum" idx="12"/>
          </p:nvPr>
        </p:nvSpPr>
        <p:spPr>
          <a:xfrm>
            <a:off x="8504254" y="4489800"/>
            <a:ext cx="653700" cy="6537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38</a:t>
            </a:fld>
            <a:endParaRPr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323528" y="119410"/>
            <a:ext cx="8712968" cy="2308324"/>
          </a:xfrm>
          <a:prstGeom prst="rect">
            <a:avLst/>
          </a:prstGeom>
          <a:solidFill>
            <a:srgbClr val="FFFFCC"/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ru-RU" sz="1800" b="1" dirty="0">
                <a:solidFill>
                  <a:schemeClr val="tx1"/>
                </a:solidFill>
                <a:latin typeface="Arial" pitchFamily="34" charset="0"/>
                <a:ea typeface="Times New Roman" pitchFamily="18" charset="0"/>
              </a:rPr>
              <a:t>В 2022 году республика достигла рекордного показателя по объему поставок продовольствия на внешний рынок – 8,3 млрд долл. США, что на 24% больше, чем 2021 году, вклад Могилевской области – 528,4 млн. долл. США. </a:t>
            </a:r>
            <a:endParaRPr lang="ru-RU" sz="1800" b="1" dirty="0" smtClean="0">
              <a:solidFill>
                <a:schemeClr val="tx1"/>
              </a:solidFill>
              <a:latin typeface="Arial" pitchFamily="34" charset="0"/>
              <a:ea typeface="Times New Roman" pitchFamily="18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ru-RU" sz="1800" b="1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</a:rPr>
              <a:t>Двузначными темпами растет экспорт строительных услуг </a:t>
            </a:r>
            <a:r>
              <a:rPr lang="ru-RU" sz="1800" b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</a:rPr>
              <a:t>                            (</a:t>
            </a:r>
            <a:r>
              <a:rPr lang="ru-RU" sz="1800" b="1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</a:rPr>
              <a:t>120</a:t>
            </a:r>
            <a:r>
              <a:rPr lang="ru-RU" sz="1800" b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</a:rPr>
              <a:t>% за 8 </a:t>
            </a:r>
            <a:r>
              <a:rPr lang="ru-RU" sz="1800" b="1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</a:rPr>
              <a:t>месяцев 2023 г.), главным образом, в Россию. Показатель экспорта строительных услуг организациями Могилевской области </a:t>
            </a:r>
            <a:r>
              <a:rPr lang="ru-RU" sz="1800" b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</a:rPr>
              <a:t>составил </a:t>
            </a:r>
            <a:r>
              <a:rPr lang="ru-RU" sz="1800" b="1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</a:rPr>
              <a:t>158,5%. </a:t>
            </a:r>
          </a:p>
        </p:txBody>
      </p:sp>
      <p:pic>
        <p:nvPicPr>
          <p:cNvPr id="28676" name="Picture 4" descr="https://damion.club/uploads/posts/2022-01/1642179373_5-damion-club-p-stroika-fon-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499742"/>
            <a:ext cx="4176464" cy="25058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47" y="22305"/>
            <a:ext cx="437697" cy="302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3433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5" name="Google Shape;545;p17"/>
          <p:cNvSpPr txBox="1">
            <a:spLocks noGrp="1"/>
          </p:cNvSpPr>
          <p:nvPr>
            <p:ph type="sldNum" idx="12"/>
          </p:nvPr>
        </p:nvSpPr>
        <p:spPr>
          <a:xfrm>
            <a:off x="8504254" y="4489800"/>
            <a:ext cx="653700" cy="6537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39</a:t>
            </a:fld>
            <a:endParaRPr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79512" y="4299942"/>
            <a:ext cx="4641324" cy="646331"/>
          </a:xfrm>
          <a:prstGeom prst="rect">
            <a:avLst/>
          </a:prstGeom>
          <a:solidFill>
            <a:srgbClr val="FFFFCC"/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ru-RU" sz="1800" b="1" dirty="0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</a:rPr>
              <a:t>Экспорт </a:t>
            </a:r>
            <a:r>
              <a:rPr lang="ru-RU" sz="1800" b="1" dirty="0">
                <a:solidFill>
                  <a:schemeClr val="tx1"/>
                </a:solidFill>
                <a:latin typeface="Arial" pitchFamily="34" charset="0"/>
                <a:ea typeface="Times New Roman" pitchFamily="18" charset="0"/>
              </a:rPr>
              <a:t>туристических услуг вырос за 8 месяцев на 28,7</a:t>
            </a:r>
            <a:r>
              <a:rPr lang="ru-RU" sz="1800" b="1" dirty="0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</a:rPr>
              <a:t>%. </a:t>
            </a:r>
            <a:endParaRPr lang="ru-RU" sz="1800" b="1" dirty="0">
              <a:solidFill>
                <a:schemeClr val="tx1"/>
              </a:solidFill>
              <a:latin typeface="Arial" pitchFamily="34" charset="0"/>
              <a:ea typeface="Times New Roman" pitchFamily="18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51520" y="195486"/>
            <a:ext cx="4176464" cy="2031325"/>
          </a:xfrm>
          <a:prstGeom prst="rect">
            <a:avLst/>
          </a:prstGeom>
          <a:solidFill>
            <a:srgbClr val="FFFFCC"/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ru-RU" sz="1800" b="1" dirty="0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</a:rPr>
              <a:t>Растет </a:t>
            </a:r>
            <a:r>
              <a:rPr lang="ru-RU" sz="1800" b="1" dirty="0">
                <a:solidFill>
                  <a:schemeClr val="tx1"/>
                </a:solidFill>
                <a:latin typeface="Arial" pitchFamily="34" charset="0"/>
                <a:ea typeface="Times New Roman" pitchFamily="18" charset="0"/>
              </a:rPr>
              <a:t>спрос на белорусское образование среди студентов из Китая, Узбекистана, Шри-Ланки, России, Индии, Ливана, Нигерии – как следствие, экспорт услуг образования за 8 месяцев увеличился на 9,9%. </a:t>
            </a:r>
          </a:p>
        </p:txBody>
      </p:sp>
      <p:pic>
        <p:nvPicPr>
          <p:cNvPr id="30724" name="Picture 4" descr="http://letotravel.com/upload/image/blizhayshie_avtobusnye_tury_po_belarusi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594" y="2284494"/>
            <a:ext cx="3670366" cy="19486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26" name="Picture 6" descr="https://static.bntu.by/bntu/new/content/content_d8643a831365f376dd54ec49e09506d8.webp%7CresizeToWidth=1200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28" r="38807"/>
          <a:stretch/>
        </p:blipFill>
        <p:spPr bwMode="auto">
          <a:xfrm flipH="1">
            <a:off x="4981490" y="0"/>
            <a:ext cx="4176464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47" y="22305"/>
            <a:ext cx="437697" cy="302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6594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9" name="Google Shape;589;p21"/>
          <p:cNvSpPr txBox="1">
            <a:spLocks noGrp="1"/>
          </p:cNvSpPr>
          <p:nvPr>
            <p:ph type="sldNum" idx="12"/>
          </p:nvPr>
        </p:nvSpPr>
        <p:spPr>
          <a:xfrm>
            <a:off x="8504254" y="4489800"/>
            <a:ext cx="653700" cy="6537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4</a:t>
            </a:fld>
            <a:endParaRPr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42910" y="642924"/>
            <a:ext cx="7843200" cy="653700"/>
          </a:xfrm>
        </p:spPr>
        <p:txBody>
          <a:bodyPr/>
          <a:lstStyle/>
          <a:p>
            <a:r>
              <a:rPr lang="ru-RU" sz="2400" b="1" i="1" dirty="0">
                <a:latin typeface="+mj-lt"/>
              </a:rPr>
              <a:t>Основные национальные интересы </a:t>
            </a:r>
            <a:r>
              <a:rPr lang="ru-RU" sz="2400" b="1" i="1" dirty="0" smtClean="0">
                <a:latin typeface="+mj-lt"/>
              </a:rPr>
              <a:t/>
            </a:r>
            <a:br>
              <a:rPr lang="ru-RU" sz="2400" b="1" i="1" dirty="0" smtClean="0">
                <a:latin typeface="+mj-lt"/>
              </a:rPr>
            </a:br>
            <a:r>
              <a:rPr lang="ru-RU" sz="2400" b="1" i="1" dirty="0" smtClean="0">
                <a:latin typeface="+mj-lt"/>
              </a:rPr>
              <a:t>в </a:t>
            </a:r>
            <a:r>
              <a:rPr lang="ru-RU" sz="2400" b="1" i="1" dirty="0">
                <a:latin typeface="+mj-lt"/>
              </a:rPr>
              <a:t>экономической сфере:</a:t>
            </a:r>
          </a:p>
        </p:txBody>
      </p:sp>
      <p:sp>
        <p:nvSpPr>
          <p:cNvPr id="14338" name="AutoShape 2" descr="Картинки по запросу &quot;железная дорога беларусь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40" name="AutoShape 4" descr="Картинки по запросу &quot;железная дорога беларусь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42" name="AutoShape 6" descr="https://www.belta.by/images/storage/photonews/000048_1564734512_17496_inmain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44" name="Rectangle 8"/>
          <p:cNvSpPr>
            <a:spLocks noChangeArrowheads="1"/>
          </p:cNvSpPr>
          <p:nvPr/>
        </p:nvSpPr>
        <p:spPr bwMode="auto">
          <a:xfrm>
            <a:off x="345876" y="1492663"/>
            <a:ext cx="8496944" cy="3323987"/>
          </a:xfrm>
          <a:prstGeom prst="rect">
            <a:avLst/>
          </a:prstGeom>
          <a:solidFill>
            <a:srgbClr val="FFFFCC"/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85750" lvl="0" indent="-285750" algn="just" fontAlgn="base">
              <a:spcBef>
                <a:spcPct val="0"/>
              </a:spcBef>
              <a:spcAft>
                <a:spcPct val="0"/>
              </a:spcAft>
              <a:buClrTx/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  <a:latin typeface="Arial" pitchFamily="34" charset="0"/>
                <a:ea typeface="Calibri" pitchFamily="34" charset="0"/>
              </a:rPr>
              <a:t>экономический </a:t>
            </a:r>
            <a:r>
              <a:rPr lang="ru-RU" dirty="0">
                <a:solidFill>
                  <a:schemeClr val="tx1"/>
                </a:solidFill>
                <a:latin typeface="Arial" pitchFamily="34" charset="0"/>
                <a:ea typeface="Calibri" pitchFamily="34" charset="0"/>
              </a:rPr>
              <a:t>рост и повышение конкурентоспособности белорусской экономики на основе ее структурной перестройки, совершенствования системы управления, устойчивого инновационного развития, активного инвестирования в человеческий капитал и высокие технологии, снижения издержек и развития высокотехнологичных, экспортно-ориентированных и импортозамещающих производств;</a:t>
            </a:r>
          </a:p>
          <a:p>
            <a:pPr marL="285750" lvl="0" indent="-285750" algn="just" fontAlgn="base">
              <a:spcBef>
                <a:spcPct val="0"/>
              </a:spcBef>
              <a:spcAft>
                <a:spcPct val="0"/>
              </a:spcAft>
              <a:buClrTx/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/>
                </a:solidFill>
                <a:latin typeface="Arial" pitchFamily="34" charset="0"/>
                <a:ea typeface="Calibri" pitchFamily="34" charset="0"/>
              </a:rPr>
              <a:t>обеспечение ценовой и финансовой стабильности;</a:t>
            </a:r>
          </a:p>
          <a:p>
            <a:pPr marL="285750" lvl="0" indent="-285750" algn="just" fontAlgn="base">
              <a:spcBef>
                <a:spcPct val="0"/>
              </a:spcBef>
              <a:spcAft>
                <a:spcPct val="0"/>
              </a:spcAft>
              <a:buClrTx/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/>
                </a:solidFill>
                <a:latin typeface="Arial" pitchFamily="34" charset="0"/>
                <a:ea typeface="Calibri" pitchFamily="34" charset="0"/>
              </a:rPr>
              <a:t>достижение уровня энергетической безопасности, обеспечивающего приемлемый уровень диверсификации топливно-энергетического баланса страны по видам и поставщикам потребляемых топливно-энергетических ресурсов, экономически и экологически оправданное использование потенциала местных энергоресурсов, снижение энергоемкости ВВП;</a:t>
            </a:r>
          </a:p>
          <a:p>
            <a:pPr marL="285750" lvl="0" indent="-285750" algn="just" fontAlgn="base">
              <a:spcBef>
                <a:spcPct val="0"/>
              </a:spcBef>
              <a:spcAft>
                <a:spcPct val="0"/>
              </a:spcAft>
              <a:buClrTx/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/>
                </a:solidFill>
                <a:latin typeface="Arial" pitchFamily="34" charset="0"/>
                <a:ea typeface="Calibri" pitchFamily="34" charset="0"/>
              </a:rPr>
              <a:t>обеспечение продовольственной безопасности;</a:t>
            </a:r>
          </a:p>
          <a:p>
            <a:pPr marL="285750" lvl="0" indent="-285750" algn="just" fontAlgn="base">
              <a:spcBef>
                <a:spcPct val="0"/>
              </a:spcBef>
              <a:spcAft>
                <a:spcPct val="0"/>
              </a:spcAft>
              <a:buClrTx/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/>
                </a:solidFill>
                <a:latin typeface="Arial" pitchFamily="34" charset="0"/>
                <a:ea typeface="Calibri" pitchFamily="34" charset="0"/>
              </a:rPr>
              <a:t>внедрение перспективных технологий в экономику страны, в том числе за счет прямых иностранных инвестиций, доступность зарубежных кредитных ресурсов;</a:t>
            </a:r>
          </a:p>
          <a:p>
            <a:pPr marL="285750" lvl="0" indent="-285750" algn="just" fontAlgn="base">
              <a:spcBef>
                <a:spcPct val="0"/>
              </a:spcBef>
              <a:spcAft>
                <a:spcPct val="0"/>
              </a:spcAft>
              <a:buClrTx/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/>
                </a:solidFill>
                <a:latin typeface="Arial" pitchFamily="34" charset="0"/>
                <a:ea typeface="Calibri" pitchFamily="34" charset="0"/>
              </a:rPr>
              <a:t>поддержание товарной и </a:t>
            </a:r>
            <a:r>
              <a:rPr lang="ru-RU" dirty="0" err="1">
                <a:solidFill>
                  <a:schemeClr val="tx1"/>
                </a:solidFill>
                <a:latin typeface="Arial" pitchFamily="34" charset="0"/>
                <a:ea typeface="Calibri" pitchFamily="34" charset="0"/>
              </a:rPr>
              <a:t>страновой</a:t>
            </a:r>
            <a:r>
              <a:rPr lang="ru-RU" dirty="0">
                <a:solidFill>
                  <a:schemeClr val="tx1"/>
                </a:solidFill>
                <a:latin typeface="Arial" pitchFamily="34" charset="0"/>
                <a:ea typeface="Calibri" pitchFamily="34" charset="0"/>
              </a:rPr>
              <a:t> диверсификации экспорта товаров и услуг, сбалансированность внешней торговли, обеспечение внешнеэкономической безопасности и др</a:t>
            </a:r>
            <a:r>
              <a:rPr lang="ru-RU" dirty="0" smtClean="0">
                <a:solidFill>
                  <a:schemeClr val="tx1"/>
                </a:solidFill>
                <a:latin typeface="Arial" pitchFamily="34" charset="0"/>
                <a:ea typeface="Calibri" pitchFamily="34" charset="0"/>
              </a:rPr>
              <a:t>.</a:t>
            </a:r>
            <a:endParaRPr lang="ru-RU" dirty="0">
              <a:solidFill>
                <a:schemeClr val="tx1"/>
              </a:solidFill>
              <a:latin typeface="Arial" pitchFamily="34" charset="0"/>
              <a:ea typeface="Calibri" pitchFamily="34" charset="0"/>
            </a:endParaRPr>
          </a:p>
        </p:txBody>
      </p:sp>
      <p:sp>
        <p:nvSpPr>
          <p:cNvPr id="14346" name="AutoShape 10" descr="Картинки по запросу &quot;железнодорожный вокзал могилев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0" name="Picture 2" descr="https://www.sb.by/upload/iblock/4a3/4a3e56def4458bcf15d2e7c14366487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0426" y="65124"/>
            <a:ext cx="1847251" cy="1231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47" y="22304"/>
            <a:ext cx="539552" cy="372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5192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5" name="Google Shape;545;p17"/>
          <p:cNvSpPr txBox="1">
            <a:spLocks noGrp="1"/>
          </p:cNvSpPr>
          <p:nvPr>
            <p:ph type="sldNum" idx="12"/>
          </p:nvPr>
        </p:nvSpPr>
        <p:spPr>
          <a:xfrm>
            <a:off x="8504254" y="4489800"/>
            <a:ext cx="653700" cy="6537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40</a:t>
            </a:fld>
            <a:endParaRPr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51520" y="123478"/>
            <a:ext cx="8496944" cy="2246769"/>
          </a:xfrm>
          <a:prstGeom prst="rect">
            <a:avLst/>
          </a:prstGeom>
          <a:solidFill>
            <a:srgbClr val="FFFFCC"/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ru-RU" sz="2800" b="1" dirty="0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</a:rPr>
              <a:t>НЕДРУЖЕСТВЕННЫЕ ДЕЙСТВИЯ ОТДЕЛЬНЫХ ИНОСТРАННЫХ ГОСУДАРСТВ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ru-RU" sz="2800" b="1" dirty="0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</a:rPr>
              <a:t>В ОТНОШЕНИИ РЕСПУБЛИКИ БЕЛАРУСЬ </a:t>
            </a:r>
            <a:r>
              <a:rPr lang="ru-RU" sz="2800" b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</a:rPr>
              <a:t>НЕСУТ НЕГАТИВНЫЕ ПОСЛЕДСТВИЯ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ru-RU" sz="2800" b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</a:rPr>
              <a:t>ДЛЯ ОБЕИХ СТОРОН.</a:t>
            </a:r>
            <a:endParaRPr lang="ru-RU" sz="2800" b="1" dirty="0">
              <a:solidFill>
                <a:srgbClr val="FF0000"/>
              </a:solidFill>
              <a:latin typeface="Arial" pitchFamily="34" charset="0"/>
              <a:ea typeface="Times New Roman" pitchFamily="18" charset="0"/>
            </a:endParaRPr>
          </a:p>
        </p:txBody>
      </p:sp>
      <p:pic>
        <p:nvPicPr>
          <p:cNvPr id="31750" name="Picture 6" descr="https://u2.9111s.ru/uploads/202303/10/3e1a99ee48f1961a5b59bb8d3854810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2391" y="2427734"/>
            <a:ext cx="5363865" cy="26113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47" y="22304"/>
            <a:ext cx="539552" cy="372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2590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5" name="Google Shape;545;p17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41</a:t>
            </a:fld>
            <a:endParaRPr/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334160" y="1553766"/>
            <a:ext cx="8496944" cy="3170099"/>
          </a:xfrm>
          <a:prstGeom prst="rect">
            <a:avLst/>
          </a:prstGeom>
          <a:solidFill>
            <a:srgbClr val="FFFFCC"/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ru-RU" sz="2000" b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</a:rPr>
              <a:t>определены важнейшие параметры прогноза социально-экономического развития Республики Беларусь на 2024 год: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buClrTx/>
            </a:pPr>
            <a:endParaRPr lang="ru-RU" sz="2000" b="1" dirty="0" smtClean="0">
              <a:solidFill>
                <a:srgbClr val="FF0000"/>
              </a:solidFill>
              <a:latin typeface="Arial" pitchFamily="34" charset="0"/>
              <a:ea typeface="Times New Roman" pitchFamily="18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ru-RU" sz="2000" b="1" dirty="0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</a:rPr>
              <a:t>валовой внутренний продукт – </a:t>
            </a:r>
            <a:r>
              <a:rPr lang="ru-RU" sz="2000" b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</a:rPr>
              <a:t>прирост на 3,8%;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ru-RU" sz="2000" b="1" dirty="0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</a:rPr>
              <a:t>реальные располагаемые денежные доходы населения,                       в процентах к 2023 году – </a:t>
            </a:r>
            <a:r>
              <a:rPr lang="ru-RU" sz="2000" b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</a:rPr>
              <a:t>рост на 3,5%;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ru-RU" sz="2000" b="1" dirty="0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</a:rPr>
              <a:t>инвестиции в основной капитал, в процентах к 2023 году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ru-RU" sz="2000" b="1" dirty="0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</a:rPr>
              <a:t>(в сопоставимых ценах) – </a:t>
            </a:r>
            <a:r>
              <a:rPr lang="ru-RU" sz="2000" b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</a:rPr>
              <a:t>рост на 3,9%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ru-RU" sz="2000" b="1" dirty="0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</a:rPr>
              <a:t>экспорт товаров и услуг, в процентах к 2023 году – </a:t>
            </a:r>
            <a:r>
              <a:rPr lang="ru-RU" sz="2000" b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</a:rPr>
              <a:t>увеличение на 7,6%.</a:t>
            </a:r>
            <a:endParaRPr lang="ru-RU" sz="2000" b="1" dirty="0">
              <a:solidFill>
                <a:srgbClr val="FF0000"/>
              </a:solidFill>
              <a:latin typeface="Arial" pitchFamily="34" charset="0"/>
              <a:ea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55080" y="771550"/>
            <a:ext cx="81369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ru-RU" sz="1800" b="1" dirty="0">
                <a:solidFill>
                  <a:schemeClr val="bg1"/>
                </a:solidFill>
                <a:latin typeface="Arial" pitchFamily="34" charset="0"/>
                <a:ea typeface="Times New Roman" pitchFamily="18" charset="0"/>
              </a:rPr>
              <a:t>Указом Президента Республики </a:t>
            </a:r>
            <a:r>
              <a:rPr lang="ru-RU" sz="1800" b="1" dirty="0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</a:rPr>
              <a:t>Беларусь от </a:t>
            </a:r>
            <a:r>
              <a:rPr lang="ru-RU" sz="1800" b="1" dirty="0">
                <a:solidFill>
                  <a:schemeClr val="bg1"/>
                </a:solidFill>
                <a:latin typeface="Arial" pitchFamily="34" charset="0"/>
                <a:ea typeface="Times New Roman" pitchFamily="18" charset="0"/>
              </a:rPr>
              <a:t>2 октября 2023 г</a:t>
            </a:r>
            <a:r>
              <a:rPr lang="ru-RU" sz="1800" b="1" dirty="0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</a:rPr>
              <a:t>. № </a:t>
            </a:r>
            <a:r>
              <a:rPr lang="ru-RU" sz="1800" b="1" dirty="0">
                <a:solidFill>
                  <a:schemeClr val="bg1"/>
                </a:solidFill>
                <a:latin typeface="Arial" pitchFamily="34" charset="0"/>
                <a:ea typeface="Times New Roman" pitchFamily="18" charset="0"/>
              </a:rPr>
              <a:t>307: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47" y="22304"/>
            <a:ext cx="539552" cy="372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6112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9" name="Google Shape;589;p21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42</a:t>
            </a:fld>
            <a:endParaRPr/>
          </a:p>
        </p:txBody>
      </p:sp>
      <p:pic>
        <p:nvPicPr>
          <p:cNvPr id="32774" name="Picture 6" descr="https://thumbs.dreamstime.com/b/belarus-night-space-visible-country-borders-d-illustration-elements-image-furnished-nasa-12499925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305"/>
          <a:stretch/>
        </p:blipFill>
        <p:spPr bwMode="auto">
          <a:xfrm>
            <a:off x="623764" y="-20538"/>
            <a:ext cx="8532644" cy="5164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995936" y="4281602"/>
            <a:ext cx="4572000" cy="584775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r"/>
            <a:r>
              <a:rPr lang="ru-RU" sz="1600" b="1" dirty="0"/>
              <a:t>ПРЕЗИДЕНТ РЕСПУБЛИКИ БЕЛАРУСЬ, </a:t>
            </a:r>
          </a:p>
          <a:p>
            <a:pPr algn="r"/>
            <a:r>
              <a:rPr lang="ru-RU" sz="1600" b="1" dirty="0"/>
              <a:t>А.Г. ЛУКАШЕНКО.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367136" y="2216934"/>
            <a:ext cx="7200800" cy="1938992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000" b="1" i="1" dirty="0"/>
              <a:t>«Наши баталии сегодня продолжаются в полях, </a:t>
            </a:r>
            <a:r>
              <a:rPr lang="ru-RU" sz="2000" b="1" i="1" dirty="0" smtClean="0"/>
              <a:t>               на </a:t>
            </a:r>
            <a:r>
              <a:rPr lang="ru-RU" sz="2000" b="1" i="1" dirty="0"/>
              <a:t>заводах, в культурной, информационной сферах, </a:t>
            </a:r>
            <a:r>
              <a:rPr lang="ru-RU" sz="2000" b="1" i="1" dirty="0" smtClean="0"/>
              <a:t>                в </a:t>
            </a:r>
            <a:r>
              <a:rPr lang="ru-RU" sz="2000" b="1" i="1" dirty="0"/>
              <a:t>школах и университетах – за нашу правду, наши перспективы развития, наше право быть суверенными и независимыми. Все это будет, если будем иметь сильную экономику. Это – база всего».</a:t>
            </a:r>
            <a:endParaRPr lang="ru-RU" sz="2000" i="1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47" y="22304"/>
            <a:ext cx="539552" cy="372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037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" name="Google Shape;516;p13"/>
          <p:cNvSpPr txBox="1">
            <a:spLocks noGrp="1"/>
          </p:cNvSpPr>
          <p:nvPr>
            <p:ph type="ctrTitle"/>
          </p:nvPr>
        </p:nvSpPr>
        <p:spPr>
          <a:xfrm>
            <a:off x="611560" y="1573980"/>
            <a:ext cx="5976663" cy="20601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lvl="0"/>
            <a:r>
              <a:rPr lang="ru-RU" sz="3000" dirty="0">
                <a:solidFill>
                  <a:srgbClr val="FFCC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ЭКОНОМИЧЕСКАЯ </a:t>
            </a:r>
            <a:r>
              <a:rPr lang="ru-RU" sz="3000" dirty="0" smtClean="0">
                <a:solidFill>
                  <a:srgbClr val="FFCC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БЕЗОПАСНОСТЬ – </a:t>
            </a:r>
            <a:r>
              <a:rPr lang="ru-RU" sz="3000" dirty="0">
                <a:latin typeface="Calibri" panose="020F0502020204030204" pitchFamily="34" charset="0"/>
                <a:cs typeface="Calibri" panose="020F0502020204030204" pitchFamily="34" charset="0"/>
              </a:rPr>
              <a:t>КЛЮЧЕВОЕ УСЛОВИЕ </a:t>
            </a:r>
            <a:r>
              <a:rPr lang="ru-RU" sz="3000" dirty="0" smtClean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3000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3000" dirty="0" smtClean="0">
                <a:latin typeface="Calibri" panose="020F0502020204030204" pitchFamily="34" charset="0"/>
                <a:cs typeface="Calibri" panose="020F0502020204030204" pitchFamily="34" charset="0"/>
              </a:rPr>
              <a:t>УСТОЙЧИВОГО </a:t>
            </a:r>
            <a:r>
              <a:rPr lang="ru-RU" sz="3000" dirty="0">
                <a:latin typeface="Calibri" panose="020F0502020204030204" pitchFamily="34" charset="0"/>
                <a:cs typeface="Calibri" panose="020F0502020204030204" pitchFamily="34" charset="0"/>
              </a:rPr>
              <a:t>РАЗВИТИЯ БЕЛОРУССКОГО ГОСУДАРСТВА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86761" y="1779662"/>
            <a:ext cx="2425078" cy="15217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3554" name="Picture 2" descr="https://vgr.by/wp-content/uploads/2020/05/aes_toplivo_priehalo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6762" y="3380733"/>
            <a:ext cx="2460826" cy="16392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s://mogilove.by/wp-content/uploads/2022/05/i-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5447" y="105544"/>
            <a:ext cx="2472710" cy="16021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47" y="22304"/>
            <a:ext cx="539552" cy="372763"/>
          </a:xfrm>
          <a:prstGeom prst="rect">
            <a:avLst/>
          </a:prstGeom>
        </p:spPr>
      </p:pic>
      <p:sp>
        <p:nvSpPr>
          <p:cNvPr id="9" name="Subtitle 2"/>
          <p:cNvSpPr txBox="1">
            <a:spLocks/>
          </p:cNvSpPr>
          <p:nvPr/>
        </p:nvSpPr>
        <p:spPr>
          <a:xfrm>
            <a:off x="2339752" y="4651986"/>
            <a:ext cx="3549471" cy="36803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rgbClr val="7ABC3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Городской информационно-идеологический Центр</a:t>
            </a:r>
          </a:p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в помощь идеологу: </a:t>
            </a:r>
            <a:r>
              <a:rPr lang="en-US" sz="1600" b="1" dirty="0">
                <a:solidFill>
                  <a:srgbClr val="002060"/>
                </a:solidFill>
              </a:rPr>
              <a:t>h</a:t>
            </a:r>
            <a:r>
              <a:rPr lang="en-US" sz="1600" b="1" dirty="0" smtClean="0">
                <a:solidFill>
                  <a:srgbClr val="002060"/>
                </a:solidFill>
              </a:rPr>
              <a:t>ttps</a:t>
            </a:r>
            <a:r>
              <a:rPr lang="en-US" sz="1600" b="1" dirty="0">
                <a:solidFill>
                  <a:srgbClr val="002060"/>
                </a:solidFill>
              </a:rPr>
              <a:t>://goridcentr.csgpb.by</a:t>
            </a:r>
            <a:endParaRPr lang="ru-RU" sz="1600" b="1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682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7" name="Google Shape;597;p22"/>
          <p:cNvSpPr txBox="1">
            <a:spLocks noGrp="1"/>
          </p:cNvSpPr>
          <p:nvPr>
            <p:ph type="sldNum" idx="12"/>
          </p:nvPr>
        </p:nvSpPr>
        <p:spPr>
          <a:xfrm>
            <a:off x="8504254" y="4489800"/>
            <a:ext cx="653700" cy="6537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chemeClr val="lt1"/>
                </a:solidFill>
              </a:rPr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5</a:t>
            </a:fld>
            <a:endParaRPr>
              <a:solidFill>
                <a:schemeClr val="lt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646500"/>
            <a:ext cx="4429156" cy="653700"/>
          </a:xfrm>
        </p:spPr>
        <p:txBody>
          <a:bodyPr/>
          <a:lstStyle/>
          <a:p>
            <a:pPr algn="ctr"/>
            <a:r>
              <a:rPr lang="ru-RU" sz="1500" b="1" i="1" dirty="0">
                <a:latin typeface="+mj-lt"/>
              </a:rPr>
              <a:t>Экономический рост и повышение конкурентоспособности белорусской экономики</a:t>
            </a:r>
            <a:endParaRPr lang="ru-RU" sz="1500" i="1" dirty="0">
              <a:latin typeface="+mj-lt"/>
            </a:endParaRPr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4932040" y="176815"/>
            <a:ext cx="4143372" cy="2246769"/>
          </a:xfrm>
          <a:prstGeom prst="rect">
            <a:avLst/>
          </a:prstGeom>
          <a:solidFill>
            <a:srgbClr val="FFFFCC"/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50850" algn="just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ru-RU" dirty="0">
                <a:solidFill>
                  <a:schemeClr val="tx1"/>
                </a:solidFill>
                <a:latin typeface="Arial" pitchFamily="34" charset="0"/>
                <a:ea typeface="Calibri" pitchFamily="34" charset="0"/>
              </a:rPr>
              <a:t>Несмотря на введенные Западом санкции, </a:t>
            </a:r>
            <a:r>
              <a:rPr lang="ru-RU" b="1" i="1" dirty="0">
                <a:solidFill>
                  <a:srgbClr val="FF0000"/>
                </a:solidFill>
                <a:latin typeface="Arial" pitchFamily="34" charset="0"/>
                <a:ea typeface="Calibri" pitchFamily="34" charset="0"/>
              </a:rPr>
              <a:t>по темпам роста валового внутреннего продукта (выше среднемировых) нашей республике удалось не только превысить прогнозный показатель на январь–сентябрь 2023 г. (103,1%), но и опередить ряд стран. </a:t>
            </a:r>
            <a:r>
              <a:rPr lang="ru-RU" dirty="0">
                <a:solidFill>
                  <a:schemeClr val="tx1"/>
                </a:solidFill>
                <a:latin typeface="Arial" pitchFamily="34" charset="0"/>
                <a:ea typeface="Calibri" pitchFamily="34" charset="0"/>
              </a:rPr>
              <a:t>При этом темп роста валового внутреннего продукта Могилевской области составил </a:t>
            </a:r>
            <a:r>
              <a:rPr lang="ru-RU" dirty="0" smtClean="0">
                <a:solidFill>
                  <a:schemeClr val="tx1"/>
                </a:solidFill>
                <a:latin typeface="Arial" pitchFamily="34" charset="0"/>
                <a:ea typeface="Calibri" pitchFamily="34" charset="0"/>
              </a:rPr>
              <a:t>100,7%.</a:t>
            </a:r>
            <a:endParaRPr kumimoji="0" lang="ru-RU" sz="1800" b="0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324157" y="1469477"/>
            <a:ext cx="4429156" cy="954107"/>
          </a:xfrm>
          <a:prstGeom prst="rect">
            <a:avLst/>
          </a:prstGeom>
          <a:solidFill>
            <a:srgbClr val="FFFFCC"/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50850" algn="just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ru-RU" i="1" dirty="0">
                <a:solidFill>
                  <a:schemeClr val="tx1"/>
                </a:solidFill>
                <a:latin typeface="Arial" pitchFamily="34" charset="0"/>
                <a:ea typeface="Calibri" pitchFamily="34" charset="0"/>
              </a:rPr>
              <a:t>Согласно прогнозам международных финансовых организаций, по итогам 2023 года темп роста мировой экономики ожидается </a:t>
            </a:r>
            <a:r>
              <a:rPr lang="ru-RU" i="1" dirty="0" smtClean="0">
                <a:solidFill>
                  <a:schemeClr val="tx1"/>
                </a:solidFill>
                <a:latin typeface="Arial" pitchFamily="34" charset="0"/>
                <a:ea typeface="Calibri" pitchFamily="34" charset="0"/>
              </a:rPr>
              <a:t>                  на </a:t>
            </a:r>
            <a:r>
              <a:rPr lang="ru-RU" i="1" dirty="0">
                <a:solidFill>
                  <a:schemeClr val="tx1"/>
                </a:solidFill>
                <a:latin typeface="Arial" pitchFamily="34" charset="0"/>
                <a:ea typeface="Calibri" pitchFamily="34" charset="0"/>
              </a:rPr>
              <a:t>уровне 102,1–103,0%.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324157" y="4067612"/>
            <a:ext cx="8572560" cy="954107"/>
          </a:xfrm>
          <a:prstGeom prst="rect">
            <a:avLst/>
          </a:prstGeom>
          <a:solidFill>
            <a:srgbClr val="FFFFCC"/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50850" algn="just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ru-RU" dirty="0">
                <a:solidFill>
                  <a:schemeClr val="tx1"/>
                </a:solidFill>
                <a:latin typeface="Arial" pitchFamily="34" charset="0"/>
                <a:ea typeface="Calibri" pitchFamily="34" charset="0"/>
              </a:rPr>
              <a:t>В нашей стране </a:t>
            </a:r>
            <a:r>
              <a:rPr lang="ru-RU" b="1" i="1" dirty="0">
                <a:solidFill>
                  <a:srgbClr val="FF0000"/>
                </a:solidFill>
                <a:latin typeface="Arial" pitchFamily="34" charset="0"/>
                <a:ea typeface="Calibri" pitchFamily="34" charset="0"/>
              </a:rPr>
              <a:t>драйверами роста ВВП являются промышленность, строительство и торговля.</a:t>
            </a:r>
          </a:p>
          <a:p>
            <a:pPr lvl="0" indent="450850" algn="just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ru-RU" dirty="0">
                <a:solidFill>
                  <a:schemeClr val="tx1"/>
                </a:solidFill>
                <a:latin typeface="Arial" pitchFamily="34" charset="0"/>
                <a:ea typeface="Calibri" pitchFamily="34" charset="0"/>
              </a:rPr>
              <a:t>По темпам роста промышленного производства (107,9%) </a:t>
            </a:r>
            <a:r>
              <a:rPr lang="ru-RU" b="1" i="1" dirty="0">
                <a:solidFill>
                  <a:srgbClr val="FF0000"/>
                </a:solidFill>
                <a:latin typeface="Arial" pitchFamily="34" charset="0"/>
                <a:ea typeface="Calibri" pitchFamily="34" charset="0"/>
              </a:rPr>
              <a:t>Беларусь сохраняет за собой позиции лидера среди стран ЕАЭС.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1294" y="2551611"/>
            <a:ext cx="2114827" cy="14195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80" name="Picture 8" descr="https://glas.by/d/sg_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537898"/>
            <a:ext cx="3283346" cy="14227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https://www.belvpo.com/wp-content/uploads/2020/07/industry-plant-belarus-e159464950239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9195" y="2551610"/>
            <a:ext cx="2526631" cy="14191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47" y="22304"/>
            <a:ext cx="539552" cy="3727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9" name="Google Shape;589;p21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6</a:t>
            </a:fld>
            <a:endParaRPr/>
          </a:p>
        </p:txBody>
      </p:sp>
      <p:sp>
        <p:nvSpPr>
          <p:cNvPr id="6" name="Прямоугольник 5"/>
          <p:cNvSpPr/>
          <p:nvPr/>
        </p:nvSpPr>
        <p:spPr>
          <a:xfrm>
            <a:off x="4029209" y="2036665"/>
            <a:ext cx="4572000" cy="584775"/>
          </a:xfrm>
          <a:prstGeom prst="rect">
            <a:avLst/>
          </a:prstGeom>
          <a:solidFill>
            <a:srgbClr val="FFFFCC"/>
          </a:solidFill>
          <a:ln w="38100">
            <a:solidFill>
              <a:srgbClr val="FFCC00"/>
            </a:solidFill>
          </a:ln>
        </p:spPr>
        <p:txBody>
          <a:bodyPr wrap="square">
            <a:spAutoFit/>
          </a:bodyPr>
          <a:lstStyle/>
          <a:p>
            <a:pPr algn="r"/>
            <a:r>
              <a:rPr lang="ru-RU" sz="1600" b="1" dirty="0"/>
              <a:t>ПРЕЗИДЕНТ РЕСПУБЛИКИ БЕЛАРУСЬ, </a:t>
            </a:r>
          </a:p>
          <a:p>
            <a:pPr algn="r"/>
            <a:r>
              <a:rPr lang="ru-RU" sz="1600" b="1" dirty="0"/>
              <a:t>А.Г. ЛУКАШЕНКО.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115616" y="492224"/>
            <a:ext cx="7488832" cy="1200329"/>
          </a:xfrm>
          <a:prstGeom prst="rect">
            <a:avLst/>
          </a:prstGeom>
          <a:solidFill>
            <a:srgbClr val="FFFFCC"/>
          </a:solidFill>
          <a:ln w="38100">
            <a:solidFill>
              <a:srgbClr val="FFCC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1800" b="1" i="1" dirty="0"/>
              <a:t>«Мы страна автомобилистов. </a:t>
            </a:r>
            <a:r>
              <a:rPr lang="ru-RU" sz="1800" b="1" i="1" dirty="0" smtClean="0"/>
              <a:t>Мы </a:t>
            </a:r>
            <a:r>
              <a:rPr lang="ru-RU" sz="1800" b="1" i="1" dirty="0"/>
              <a:t>создаем такие машины, что любая страна может позавидовать: </a:t>
            </a:r>
            <a:r>
              <a:rPr lang="ru-RU" sz="1800" b="1" i="1" dirty="0" smtClean="0"/>
              <a:t>и </a:t>
            </a:r>
            <a:r>
              <a:rPr lang="ru-RU" sz="1800" b="1" i="1" dirty="0"/>
              <a:t>малотоннажные, и </a:t>
            </a:r>
            <a:r>
              <a:rPr lang="ru-RU" sz="1800" b="1" i="1" dirty="0" err="1"/>
              <a:t>среднетоннажные</a:t>
            </a:r>
            <a:r>
              <a:rPr lang="ru-RU" sz="1800" b="1" i="1" dirty="0"/>
              <a:t>, и крупнотоннажные – БЕЛАЗ. МАЗ – среднего класса автомобиль по грузоподъемности</a:t>
            </a:r>
            <a:r>
              <a:rPr lang="ru-RU" sz="1800" b="1" i="1" dirty="0" smtClean="0"/>
              <a:t>».</a:t>
            </a:r>
            <a:endParaRPr lang="ru-RU" sz="1800" i="1" dirty="0"/>
          </a:p>
        </p:txBody>
      </p:sp>
      <p:pic>
        <p:nvPicPr>
          <p:cNvPr id="4098" name="Picture 2" descr="https://samosval.maz.ru.com/wp-content/uploads/2019/09/Samosval-4h2-zernovoz-3-storony-12-m-k-1217x74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2887" y="2937115"/>
            <a:ext cx="3384376" cy="20829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omega-tour.by/wp-content/uploads/2017/05/5_10_201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6029" y="2710253"/>
            <a:ext cx="3437621" cy="22989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47" y="22304"/>
            <a:ext cx="539552" cy="372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3042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9" name="Google Shape;589;p21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7</a:t>
            </a:fld>
            <a:endParaRPr/>
          </a:p>
        </p:txBody>
      </p:sp>
      <p:sp>
        <p:nvSpPr>
          <p:cNvPr id="5" name="Прямоугольник 4"/>
          <p:cNvSpPr/>
          <p:nvPr/>
        </p:nvSpPr>
        <p:spPr>
          <a:xfrm>
            <a:off x="1031441" y="1252688"/>
            <a:ext cx="2412776" cy="923330"/>
          </a:xfrm>
          <a:prstGeom prst="rect">
            <a:avLst/>
          </a:prstGeom>
          <a:solidFill>
            <a:srgbClr val="FFFFCC"/>
          </a:solidFill>
          <a:ln w="38100">
            <a:solidFill>
              <a:srgbClr val="FFCC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1800" b="1" i="1" dirty="0" smtClean="0"/>
              <a:t>грузовые железнодорожные вагон</a:t>
            </a:r>
            <a:r>
              <a:rPr lang="ru-RU" sz="1800" b="1" i="1" dirty="0"/>
              <a:t>ы</a:t>
            </a:r>
            <a:r>
              <a:rPr lang="ru-RU" sz="1800" b="1" i="1" dirty="0" smtClean="0"/>
              <a:t> (150,8%)</a:t>
            </a:r>
            <a:endParaRPr lang="ru-RU" sz="1800" i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1187624" y="267494"/>
            <a:ext cx="7704856" cy="646331"/>
          </a:xfrm>
          <a:prstGeom prst="rect">
            <a:avLst/>
          </a:prstGeom>
          <a:solidFill>
            <a:srgbClr val="FFFFCC"/>
          </a:solidFill>
          <a:ln w="38100">
            <a:solidFill>
              <a:srgbClr val="FFCC00"/>
            </a:solidFill>
          </a:ln>
        </p:spPr>
        <p:txBody>
          <a:bodyPr wrap="square">
            <a:spAutoFit/>
          </a:bodyPr>
          <a:lstStyle/>
          <a:p>
            <a:pPr algn="r"/>
            <a:r>
              <a:rPr lang="ru-RU" sz="1800" b="1" dirty="0"/>
              <a:t>В Могилевской области в январе-августе 2023 </a:t>
            </a:r>
            <a:r>
              <a:rPr lang="ru-RU" sz="1800" b="1" dirty="0" smtClean="0"/>
              <a:t>г.</a:t>
            </a:r>
            <a:endParaRPr lang="en-US" sz="1800" b="1" dirty="0" smtClean="0"/>
          </a:p>
          <a:p>
            <a:pPr algn="r"/>
            <a:r>
              <a:rPr lang="ru-RU" sz="1800" b="1" dirty="0" smtClean="0"/>
              <a:t>увеличено производство: </a:t>
            </a:r>
            <a:endParaRPr lang="ru-RU" sz="1800" b="1" dirty="0"/>
          </a:p>
        </p:txBody>
      </p:sp>
      <p:pic>
        <p:nvPicPr>
          <p:cNvPr id="1026" name="Picture 2" descr="https://www.cherikovnews.by/wp-content/uploads/2021/04/map-mogilevobl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7811" y="1268559"/>
            <a:ext cx="4502238" cy="29084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3704305" y="3924423"/>
            <a:ext cx="3027935" cy="923330"/>
          </a:xfrm>
          <a:prstGeom prst="rect">
            <a:avLst/>
          </a:prstGeom>
          <a:solidFill>
            <a:srgbClr val="FFFFCC"/>
          </a:solidFill>
          <a:ln w="38100">
            <a:solidFill>
              <a:srgbClr val="FFCC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1800" b="1" i="1" dirty="0" smtClean="0"/>
              <a:t>корма сельскохозяйственные (131,3%)</a:t>
            </a:r>
            <a:endParaRPr lang="ru-RU" sz="1800" i="1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890569" y="2514881"/>
            <a:ext cx="2810354" cy="923330"/>
          </a:xfrm>
          <a:prstGeom prst="rect">
            <a:avLst/>
          </a:prstGeom>
          <a:solidFill>
            <a:srgbClr val="FFFFCC"/>
          </a:solidFill>
          <a:ln w="38100">
            <a:solidFill>
              <a:srgbClr val="FFCC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1800" b="1" i="1" dirty="0" smtClean="0"/>
              <a:t>машины </a:t>
            </a:r>
            <a:r>
              <a:rPr lang="ru-RU" sz="1800" b="1" i="1" dirty="0"/>
              <a:t>для внесения органических удобрений (108,4</a:t>
            </a:r>
            <a:r>
              <a:rPr lang="ru-RU" sz="1800" b="1" i="1" dirty="0" smtClean="0"/>
              <a:t>%)</a:t>
            </a:r>
            <a:endParaRPr lang="ru-RU" sz="1800" i="1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1342115" y="3792945"/>
            <a:ext cx="2081233" cy="937793"/>
          </a:xfrm>
          <a:prstGeom prst="rect">
            <a:avLst/>
          </a:prstGeom>
          <a:solidFill>
            <a:srgbClr val="FFFFCC"/>
          </a:solidFill>
          <a:ln w="38100">
            <a:solidFill>
              <a:srgbClr val="FFCC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1800" b="1" i="1" dirty="0" smtClean="0"/>
              <a:t>древесно-стружечные плиты </a:t>
            </a:r>
            <a:r>
              <a:rPr lang="ru-RU" sz="1800" b="1" i="1" dirty="0"/>
              <a:t>(123,2</a:t>
            </a:r>
            <a:r>
              <a:rPr lang="ru-RU" sz="1800" b="1" i="1" dirty="0" smtClean="0"/>
              <a:t>%)</a:t>
            </a:r>
            <a:endParaRPr lang="ru-RU" sz="1800" i="1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5796136" y="3158810"/>
            <a:ext cx="3205282" cy="646331"/>
          </a:xfrm>
          <a:prstGeom prst="rect">
            <a:avLst/>
          </a:prstGeom>
          <a:solidFill>
            <a:srgbClr val="FFFFCC"/>
          </a:solidFill>
          <a:ln w="38100">
            <a:solidFill>
              <a:srgbClr val="FFCC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1800" b="1" i="1" dirty="0" smtClean="0"/>
              <a:t>полимеры в первичных формах (113,5%)</a:t>
            </a:r>
            <a:endParaRPr lang="ru-RU" sz="1800" i="1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5220072" y="1133001"/>
            <a:ext cx="1125107" cy="652478"/>
          </a:xfrm>
          <a:prstGeom prst="rect">
            <a:avLst/>
          </a:prstGeom>
          <a:solidFill>
            <a:srgbClr val="FFFFCC"/>
          </a:solidFill>
          <a:ln w="38100">
            <a:solidFill>
              <a:srgbClr val="FFCC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1800" b="1" i="1" dirty="0" smtClean="0"/>
              <a:t>обувь (129,5%)</a:t>
            </a:r>
            <a:endParaRPr lang="ru-RU" sz="1800" i="1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7230528" y="1438970"/>
            <a:ext cx="1143950" cy="646331"/>
          </a:xfrm>
          <a:prstGeom prst="rect">
            <a:avLst/>
          </a:prstGeom>
          <a:solidFill>
            <a:srgbClr val="FFFFCC"/>
          </a:solidFill>
          <a:ln w="38100">
            <a:solidFill>
              <a:srgbClr val="FFCC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1800" b="1" i="1" dirty="0" smtClean="0"/>
              <a:t>ткани (118,0%)</a:t>
            </a:r>
            <a:endParaRPr lang="ru-RU" sz="1800" i="1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6593460" y="2370659"/>
            <a:ext cx="2407958" cy="646331"/>
          </a:xfrm>
          <a:prstGeom prst="rect">
            <a:avLst/>
          </a:prstGeom>
          <a:solidFill>
            <a:srgbClr val="FFFFCC"/>
          </a:solidFill>
          <a:ln w="38100">
            <a:solidFill>
              <a:srgbClr val="FFCC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1800" b="1" i="1" dirty="0" smtClean="0"/>
              <a:t>масло сливочное (144,8%)</a:t>
            </a:r>
            <a:endParaRPr lang="ru-RU" sz="1800" i="1" dirty="0"/>
          </a:p>
        </p:txBody>
      </p:sp>
      <p:pic>
        <p:nvPicPr>
          <p:cNvPr id="1030" name="Picture 6" descr="https://i.pinimg.com/originals/e5/18/27/e5182702330bb291b503ffebbe7d98da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8747" y="1340198"/>
            <a:ext cx="1827968" cy="18629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47" y="22304"/>
            <a:ext cx="539552" cy="372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463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5" name="Google Shape;545;p17"/>
          <p:cNvSpPr txBox="1">
            <a:spLocks noGrp="1"/>
          </p:cNvSpPr>
          <p:nvPr>
            <p:ph type="sldNum" idx="12"/>
          </p:nvPr>
        </p:nvSpPr>
        <p:spPr>
          <a:xfrm>
            <a:off x="8504254" y="4489800"/>
            <a:ext cx="653700" cy="6537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8</a:t>
            </a:fld>
            <a:endParaRPr/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95536" y="273011"/>
            <a:ext cx="7311186" cy="2308324"/>
          </a:xfrm>
          <a:prstGeom prst="rect">
            <a:avLst/>
          </a:prstGeom>
          <a:solidFill>
            <a:srgbClr val="FFFFCC"/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ru-RU" sz="1800" b="1" dirty="0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</a:rPr>
              <a:t>ЧИСТАЯ ПРИБЫЛЬ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ru-RU" sz="1800" b="1" dirty="0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</a:rPr>
              <a:t>В ОРГАНИЗАЦИЯХ ПРОМЫШЛЕННОСТИ ЗА 7 МЕСЯЦЕВ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ru-RU" sz="1800" b="1" dirty="0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</a:rPr>
              <a:t>2023 Г. ПРЕВЫСИЛА 5 МЛРД РУБЛЕЙ.</a:t>
            </a:r>
            <a:r>
              <a:rPr lang="ru-RU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Calibri" pitchFamily="34" charset="0"/>
              </a:rPr>
              <a:t>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buClrTx/>
            </a:pPr>
            <a:endParaRPr lang="ru-RU" sz="18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Calibri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Calibri" pitchFamily="34" charset="0"/>
              </a:rPr>
              <a:t>ВКЛАД МОГИЛЕВСКОЙ ОБЛАСТИ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Calibri" pitchFamily="34" charset="0"/>
              </a:rPr>
              <a:t>В ДАННЫЙ ПОКАЗАТЕЛЬ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Calibri" pitchFamily="34" charset="0"/>
              </a:rPr>
              <a:t>СОСТАВЛЯЕТ 181 МЛН РУБЛЕЙ.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pic>
        <p:nvPicPr>
          <p:cNvPr id="24578" name="Picture 2" descr="https://www.pushcar.ru/img/public/2017/291_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1623" y="2643758"/>
            <a:ext cx="3454713" cy="23031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0" name="Picture 4" descr="https://bestbelarus.by/upload/iblock/a54/a54821275fcfa1e7fb109b555471f44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38" y="2643758"/>
            <a:ext cx="3451275" cy="23031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47" y="22304"/>
            <a:ext cx="539552" cy="3727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5" name="Google Shape;545;p17"/>
          <p:cNvSpPr txBox="1">
            <a:spLocks noGrp="1"/>
          </p:cNvSpPr>
          <p:nvPr>
            <p:ph type="sldNum" idx="12"/>
          </p:nvPr>
        </p:nvSpPr>
        <p:spPr>
          <a:xfrm>
            <a:off x="8504254" y="4489800"/>
            <a:ext cx="653700" cy="6537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9</a:t>
            </a:fld>
            <a:endParaRPr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357158" y="439673"/>
            <a:ext cx="7383764" cy="1077218"/>
          </a:xfrm>
          <a:prstGeom prst="rect">
            <a:avLst/>
          </a:prstGeom>
          <a:solidFill>
            <a:srgbClr val="FFFFCC"/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ru-RU" sz="1600" dirty="0">
                <a:solidFill>
                  <a:schemeClr val="tx1"/>
                </a:solidFill>
                <a:latin typeface="Arial" pitchFamily="34" charset="0"/>
                <a:ea typeface="Times New Roman" pitchFamily="18" charset="0"/>
              </a:rPr>
              <a:t>Строительной отраслью Могилевской области за 9 месяцев текущего года </a:t>
            </a:r>
            <a:r>
              <a:rPr lang="ru-RU" sz="1600" b="1" i="1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</a:rPr>
              <a:t>обеспечен рост валовой добавленной стоимости на 18,9% </a:t>
            </a:r>
            <a:r>
              <a:rPr lang="en-US" sz="1600" b="1" i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</a:rPr>
              <a:t>                          </a:t>
            </a:r>
            <a:r>
              <a:rPr lang="ru-RU" sz="1600" b="1" i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</a:rPr>
              <a:t>к </a:t>
            </a:r>
            <a:r>
              <a:rPr lang="ru-RU" sz="1600" b="1" i="1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</a:rPr>
              <a:t>соответствующему периоду 2022 года, объем подрядных работ увеличился на 22,5</a:t>
            </a:r>
            <a:r>
              <a:rPr lang="ru-RU" sz="1600" b="1" i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</a:rPr>
              <a:t>%.</a:t>
            </a:r>
            <a:endParaRPr lang="ru-RU" sz="2000" b="1" i="1" u="sng" dirty="0" smtClean="0">
              <a:solidFill>
                <a:srgbClr val="FF0000"/>
              </a:solidFill>
              <a:latin typeface="Arial" pitchFamily="34" charset="0"/>
            </a:endParaRPr>
          </a:p>
        </p:txBody>
      </p:sp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2771800" y="2134166"/>
            <a:ext cx="4934842" cy="1323439"/>
          </a:xfrm>
          <a:prstGeom prst="rect">
            <a:avLst/>
          </a:prstGeom>
          <a:solidFill>
            <a:srgbClr val="FFFFCC"/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ru-RU" sz="1600" dirty="0">
                <a:solidFill>
                  <a:schemeClr val="tx1"/>
                </a:solidFill>
                <a:latin typeface="Arial" pitchFamily="34" charset="0"/>
                <a:ea typeface="Calibri" pitchFamily="34" charset="0"/>
              </a:rPr>
              <a:t>Положительные тенденции отмечаются на внутреннем потребительском рынке. </a:t>
            </a:r>
            <a:r>
              <a:rPr lang="ru-RU" sz="1600" b="1" i="1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</a:rPr>
              <a:t>Розничный товарооборот за январь–сентябрь 2023 г. вырос на 6,7%. Данный показатель нашего региона составляет 5,0%.</a:t>
            </a:r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107504" y="4028135"/>
            <a:ext cx="7633418" cy="923330"/>
          </a:xfrm>
          <a:prstGeom prst="rect">
            <a:avLst/>
          </a:prstGeom>
          <a:solidFill>
            <a:srgbClr val="FFFFCC"/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49263" algn="ctr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ru-RU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Calibri" pitchFamily="34" charset="0"/>
              </a:rPr>
              <a:t>ПОЛОЖИТЕЛЬНЫЕ ТЕНДЕНЦИИ РАЗВИТИЯ НАЦИОНАЛЬНОЙ ЭКОНОМИКИ ОБЕСПЕЧЕНЫ, В ТОМ ЧИСЛЕ </a:t>
            </a:r>
            <a:endParaRPr lang="en-US" sz="18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Calibri" pitchFamily="34" charset="0"/>
            </a:endParaRPr>
          </a:p>
          <a:p>
            <a:pPr lvl="0" indent="449263" algn="ctr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ru-RU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Calibri" pitchFamily="34" charset="0"/>
              </a:rPr>
              <a:t>ЗА СЧЕТ ВНЕДРЕНИЯ ВЫСОКИХ ТЕХНОЛОГИЙ.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pic>
        <p:nvPicPr>
          <p:cNvPr id="2050" name="Picture 2" descr="https://www.drogichin.by/wp-content/uploads/2021/10/thumbnail_shutterstock_16975601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938350"/>
            <a:ext cx="2570595" cy="17150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47" y="22304"/>
            <a:ext cx="539552" cy="372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5266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odovico template">
  <a:themeElements>
    <a:clrScheme name="Custom 347">
      <a:dk1>
        <a:srgbClr val="272A36"/>
      </a:dk1>
      <a:lt1>
        <a:srgbClr val="FFFFFF"/>
      </a:lt1>
      <a:dk2>
        <a:srgbClr val="808392"/>
      </a:dk2>
      <a:lt2>
        <a:srgbClr val="E0E0E7"/>
      </a:lt2>
      <a:accent1>
        <a:srgbClr val="FFAD1D"/>
      </a:accent1>
      <a:accent2>
        <a:srgbClr val="EB7700"/>
      </a:accent2>
      <a:accent3>
        <a:srgbClr val="FD7E6B"/>
      </a:accent3>
      <a:accent4>
        <a:srgbClr val="F03131"/>
      </a:accent4>
      <a:accent5>
        <a:srgbClr val="41B5FF"/>
      </a:accent5>
      <a:accent6>
        <a:srgbClr val="1E87CA"/>
      </a:accent6>
      <a:hlink>
        <a:srgbClr val="272A36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914</TotalTime>
  <Words>2207</Words>
  <Application>Microsoft Office PowerPoint</Application>
  <PresentationFormat>Экран (16:9)</PresentationFormat>
  <Paragraphs>208</Paragraphs>
  <Slides>43</Slides>
  <Notes>43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43</vt:i4>
      </vt:variant>
    </vt:vector>
  </HeadingPairs>
  <TitlesOfParts>
    <vt:vector size="49" baseType="lpstr">
      <vt:lpstr>Arial</vt:lpstr>
      <vt:lpstr>Barlow Light</vt:lpstr>
      <vt:lpstr>Barlow SemiBold</vt:lpstr>
      <vt:lpstr>Calibri</vt:lpstr>
      <vt:lpstr>Times New Roman</vt:lpstr>
      <vt:lpstr>Lodovico template</vt:lpstr>
      <vt:lpstr>ЭКОНОМИЧЕСКАЯ БЕЗОПАСНОСТЬ – КЛЮЧЕВОЕ УСЛОВИЕ  УСТОЙЧИВОГО РАЗВИТИЯ БЕЛОРУССКОГО ГОСУДАРСТВА</vt:lpstr>
      <vt:lpstr>Презентация PowerPoint</vt:lpstr>
      <vt:lpstr>Презентация PowerPoint</vt:lpstr>
      <vt:lpstr>Основные национальные интересы  в экономической сфере:</vt:lpstr>
      <vt:lpstr>Экономический рост и повышение конкурентоспособности белорусской экономики</vt:lpstr>
      <vt:lpstr>Презентация PowerPoint</vt:lpstr>
      <vt:lpstr>Презентация PowerPoint</vt:lpstr>
      <vt:lpstr>Презентация PowerPoint</vt:lpstr>
      <vt:lpstr>Презентация PowerPoint</vt:lpstr>
      <vt:lpstr>Новшества в  машиностроении:</vt:lpstr>
      <vt:lpstr>Новшества в  машиностроении:</vt:lpstr>
      <vt:lpstr>Новшества  в химическом производстве:</vt:lpstr>
      <vt:lpstr>Новшества  в производстве  строительных материалов:</vt:lpstr>
      <vt:lpstr>Примеры развития импортозамещающих  и экспортоориентированных производств  В МОГИЛЕВСКОЙ ОБЛАСТИ:</vt:lpstr>
      <vt:lpstr>Примеры развития импортозамещающих  и экспортоориентированных производств  В МОГИЛЕВСКОЙ ОБЛАСТИ:</vt:lpstr>
      <vt:lpstr>Примеры развития импортозамещающих  и экспортоориентированных производств  В МОГИЛЕВСКОЙ ОБЛАСТИ:</vt:lpstr>
      <vt:lpstr>Примеры развития импортозамещающих  и экспортоориентированных производств  В МОГИЛЕВСКОЙ ОБЛАСТИ:</vt:lpstr>
      <vt:lpstr>Примеры развития импортозамещающих  и экспортоориентированных производств  В МОГИЛЕВСКОЙ ОБЛАСТИ:</vt:lpstr>
      <vt:lpstr>Примеры развития импортозамещающих  и экспортоориентированных производств  В МОГИЛЕВСКОЙ ОБЛАСТИ:</vt:lpstr>
      <vt:lpstr>Примеры развития импортозамещающих  и экспортоориентированных производств  В МОГИЛЕВСКОЙ ОБЛАСТИ:</vt:lpstr>
      <vt:lpstr>Примеры развития импортозамещающих  и экспортоориентированных производств  В МОГИЛЕВСКОЙ ОБЛАСТИ: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ЭКОНОМИЧЕСКАЯ БЕЗОПАСНОСТЬ – КЛЮЧЕВОЕ УСЛОВИЕ  УСТОЙЧИВОГО РАЗВИТИЯ БЕЛОРУССКОГО ГОСУДАРСТВА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ТРАНСПОРТНЫЙ КОМПЛЕКС РЕСПУБЛИКИ БЕЛАРУСЬ: СОСТОЯНИЕ И ПЕРСПЕКТИВЫ ЕГО РАЗВИТИЯ</dc:title>
  <dc:creator>Селюкова Екатерина Игоревна</dc:creator>
  <cp:lastModifiedBy>Селюкова Екатерина Игоревна</cp:lastModifiedBy>
  <cp:revision>144</cp:revision>
  <dcterms:modified xsi:type="dcterms:W3CDTF">2023-11-13T11:34:01Z</dcterms:modified>
</cp:coreProperties>
</file>